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  <p:sldMasterId id="2147483653" r:id="rId2"/>
    <p:sldMasterId id="2147483658" r:id="rId3"/>
    <p:sldMasterId id="2147483671" r:id="rId4"/>
  </p:sldMasterIdLst>
  <p:notesMasterIdLst>
    <p:notesMasterId r:id="rId11"/>
  </p:notesMasterIdLst>
  <p:sldIdLst>
    <p:sldId id="426" r:id="rId5"/>
    <p:sldId id="326" r:id="rId6"/>
    <p:sldId id="415" r:id="rId7"/>
    <p:sldId id="335" r:id="rId8"/>
    <p:sldId id="336" r:id="rId9"/>
    <p:sldId id="321" r:id="rId10"/>
  </p:sldIdLst>
  <p:sldSz cx="12192000" cy="6858000"/>
  <p:notesSz cx="7102475" cy="10233025"/>
  <p:embeddedFontLst>
    <p:embeddedFont>
      <p:font typeface="思源黑体 CN Bold" panose="020B0604020202020204" charset="-128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engXian" panose="02010600030101010101" pitchFamily="2" charset="-122"/>
      <p:regular r:id="rId17"/>
      <p:bold r:id="rId18"/>
    </p:embeddedFont>
    <p:embeddedFont>
      <p:font typeface="DengXian" panose="02010600030101010101" pitchFamily="2" charset="-122"/>
      <p:regular r:id="rId17"/>
      <p:bold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4">
          <p15:clr>
            <a:srgbClr val="A4A3A4"/>
          </p15:clr>
        </p15:guide>
        <p15:guide id="2" pos="22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90" y="1026"/>
      </p:cViewPr>
      <p:guideLst>
        <p:guide orient="horz" pos="2114"/>
        <p:guide pos="38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6" y="-82"/>
      </p:cViewPr>
      <p:guideLst>
        <p:guide orient="horz" pos="315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293F6E0F-0C95-4C48-B53F-C24BFA742AAE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995CD33F-1F6F-44D0-9204-D97DD7E606C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9057" tIns="49528" rIns="99057" bIns="49528" anchor="t" anchorCtr="0"/>
          <a:lstStyle/>
          <a:p>
            <a:pPr lvl="0">
              <a:spcBef>
                <a:spcPct val="0"/>
              </a:spcBef>
            </a:pPr>
            <a:endParaRPr lang="zh-CN" altLang="en-US" dirty="0">
              <a:ea typeface="等线" panose="02010600030101010101" charset="-122"/>
            </a:endParaRPr>
          </a:p>
        </p:txBody>
      </p:sp>
      <p:sp>
        <p:nvSpPr>
          <p:cNvPr id="163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2</a:t>
            </a:fld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9057" tIns="49528" rIns="99057" bIns="49528" anchor="t" anchorCtr="0"/>
          <a:lstStyle/>
          <a:p>
            <a:pPr lvl="0">
              <a:spcBef>
                <a:spcPct val="0"/>
              </a:spcBef>
            </a:pPr>
            <a:endParaRPr lang="zh-CN" altLang="en-US" dirty="0">
              <a:ea typeface="等线" panose="02010600030101010101" charset="-122"/>
            </a:endParaRPr>
          </a:p>
        </p:txBody>
      </p:sp>
      <p:sp>
        <p:nvSpPr>
          <p:cNvPr id="245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3</a:t>
            </a:fld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lang="zh-CN" altLang="en-US" dirty="0">
              <a:ea typeface="DengXian" panose="02010600030101010101" charset="-122"/>
            </a:endParaRPr>
          </a:p>
        </p:txBody>
      </p:sp>
      <p:sp>
        <p:nvSpPr>
          <p:cNvPr id="389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lang="zh-CN" altLang="en-US" dirty="0">
              <a:ea typeface="DengXian" panose="02010600030101010101" charset="-122"/>
            </a:endParaRPr>
          </a:p>
        </p:txBody>
      </p:sp>
      <p:sp>
        <p:nvSpPr>
          <p:cNvPr id="430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9057" tIns="49528" rIns="99057" bIns="49528" anchor="t" anchorCtr="0"/>
          <a:lstStyle/>
          <a:p>
            <a:pPr lvl="0">
              <a:spcBef>
                <a:spcPct val="0"/>
              </a:spcBef>
            </a:pPr>
            <a:endParaRPr lang="zh-CN" altLang="en-US" dirty="0">
              <a:ea typeface="等线" panose="02010600030101010101" charset="-122"/>
            </a:endParaRPr>
          </a:p>
        </p:txBody>
      </p:sp>
      <p:sp>
        <p:nvSpPr>
          <p:cNvPr id="122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zh-CN" altLang="en-US" dirty="0">
                <a:latin typeface="等线" panose="02010600030101010101" charset="-122"/>
                <a:ea typeface="等线" panose="02010600030101010101" charset="-122"/>
              </a:rPr>
              <a:t>6</a:t>
            </a:fld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22412" y="5804149"/>
            <a:ext cx="12248030" cy="1053851"/>
          </a:xfrm>
          <a:custGeom>
            <a:avLst/>
            <a:gdLst>
              <a:gd name="connsiteX0" fmla="*/ 0 w 12191999"/>
              <a:gd name="connsiteY0" fmla="*/ 0 h 1053835"/>
              <a:gd name="connsiteX1" fmla="*/ 84912 w 12191999"/>
              <a:gd name="connsiteY1" fmla="*/ 44439 h 1053835"/>
              <a:gd name="connsiteX2" fmla="*/ 6096001 w 12191999"/>
              <a:gd name="connsiteY2" fmla="*/ 918960 h 1053835"/>
              <a:gd name="connsiteX3" fmla="*/ 12107089 w 12191999"/>
              <a:gd name="connsiteY3" fmla="*/ 44439 h 1053835"/>
              <a:gd name="connsiteX4" fmla="*/ 12191999 w 12191999"/>
              <a:gd name="connsiteY4" fmla="*/ 1 h 1053835"/>
              <a:gd name="connsiteX5" fmla="*/ 12191999 w 12191999"/>
              <a:gd name="connsiteY5" fmla="*/ 1053835 h 1053835"/>
              <a:gd name="connsiteX6" fmla="*/ 0 w 12191999"/>
              <a:gd name="connsiteY6" fmla="*/ 1053835 h 1053835"/>
            </a:gdLst>
            <a:ahLst/>
            <a:cxnLst/>
            <a:rect l="l" t="t" r="r" b="b"/>
            <a:pathLst>
              <a:path w="12191999" h="1053835">
                <a:moveTo>
                  <a:pt x="0" y="0"/>
                </a:moveTo>
                <a:lnTo>
                  <a:pt x="84912" y="44439"/>
                </a:lnTo>
                <a:cubicBezTo>
                  <a:pt x="1182612" y="562756"/>
                  <a:pt x="3462028" y="918960"/>
                  <a:pt x="6096001" y="918960"/>
                </a:cubicBezTo>
                <a:cubicBezTo>
                  <a:pt x="8729972" y="918960"/>
                  <a:pt x="11009388" y="562756"/>
                  <a:pt x="12107089" y="44439"/>
                </a:cubicBezTo>
                <a:lnTo>
                  <a:pt x="12191999" y="1"/>
                </a:lnTo>
                <a:lnTo>
                  <a:pt x="12191999" y="1053835"/>
                </a:lnTo>
                <a:lnTo>
                  <a:pt x="0" y="105383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2412" y="5826078"/>
            <a:ext cx="12248030" cy="1031922"/>
          </a:xfrm>
          <a:custGeom>
            <a:avLst/>
            <a:gdLst>
              <a:gd name="connsiteX0" fmla="*/ 0 w 12191999"/>
              <a:gd name="connsiteY0" fmla="*/ 0 h 1031906"/>
              <a:gd name="connsiteX1" fmla="*/ 97612 w 12191999"/>
              <a:gd name="connsiteY1" fmla="*/ 51085 h 1031906"/>
              <a:gd name="connsiteX2" fmla="*/ 6108700 w 12191999"/>
              <a:gd name="connsiteY2" fmla="*/ 925606 h 1031906"/>
              <a:gd name="connsiteX3" fmla="*/ 12119789 w 12191999"/>
              <a:gd name="connsiteY3" fmla="*/ 51085 h 1031906"/>
              <a:gd name="connsiteX4" fmla="*/ 12191999 w 12191999"/>
              <a:gd name="connsiteY4" fmla="*/ 13293 h 1031906"/>
              <a:gd name="connsiteX5" fmla="*/ 12191999 w 12191999"/>
              <a:gd name="connsiteY5" fmla="*/ 1031906 h 1031906"/>
              <a:gd name="connsiteX6" fmla="*/ 0 w 12191999"/>
              <a:gd name="connsiteY6" fmla="*/ 1031906 h 1031906"/>
            </a:gdLst>
            <a:ahLst/>
            <a:cxnLst/>
            <a:rect l="l" t="t" r="r" b="b"/>
            <a:pathLst>
              <a:path w="12191999" h="1031906">
                <a:moveTo>
                  <a:pt x="0" y="0"/>
                </a:moveTo>
                <a:lnTo>
                  <a:pt x="97612" y="51085"/>
                </a:lnTo>
                <a:cubicBezTo>
                  <a:pt x="1195312" y="569402"/>
                  <a:pt x="3474728" y="925606"/>
                  <a:pt x="6108700" y="925606"/>
                </a:cubicBezTo>
                <a:cubicBezTo>
                  <a:pt x="8742672" y="925606"/>
                  <a:pt x="11022088" y="569402"/>
                  <a:pt x="12119789" y="51085"/>
                </a:cubicBezTo>
                <a:lnTo>
                  <a:pt x="12191999" y="13293"/>
                </a:lnTo>
                <a:lnTo>
                  <a:pt x="12191999" y="1031906"/>
                </a:lnTo>
                <a:lnTo>
                  <a:pt x="0" y="1031906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标题 1"/>
          <p:cNvSpPr txBox="1"/>
          <p:nvPr>
            <p:custDataLst>
              <p:tags r:id="rId1"/>
            </p:custDataLst>
          </p:nvPr>
        </p:nvSpPr>
        <p:spPr>
          <a:xfrm>
            <a:off x="1326632" y="5157192"/>
            <a:ext cx="4051006" cy="9301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TEL:</a:t>
            </a:r>
          </a:p>
          <a:p>
            <a:r>
              <a:rPr kumimoji="1"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</a:t>
            </a:r>
            <a:endParaRPr kumimoji="1"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标题 1"/>
          <p:cNvSpPr txBox="1"/>
          <p:nvPr>
            <p:custDataLst>
              <p:tags r:id="rId2"/>
            </p:custDataLst>
          </p:nvPr>
        </p:nvSpPr>
        <p:spPr>
          <a:xfrm>
            <a:off x="1304129" y="2861833"/>
            <a:ext cx="4427172" cy="20785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Source Han Sans" panose="020B0500000000000000" charset="-122"/>
                <a:cs typeface="Times New Roman" panose="02020603050405020304" pitchFamily="18" charset="0"/>
              </a:rPr>
              <a:t>First Name Last Name 1</a:t>
            </a:r>
          </a:p>
          <a:p>
            <a:r>
              <a:rPr kumimoji="1" lang="en-US" altLang="zh-CN" sz="2800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Source Han Sans" panose="020B0500000000000000" charset="-122"/>
                <a:cs typeface="Times New Roman" panose="02020603050405020304" pitchFamily="18" charset="0"/>
              </a:rPr>
              <a:t>First Name Last Name 2</a:t>
            </a:r>
            <a:endParaRPr kumimoji="1"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800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Source Han Sans" panose="020B0500000000000000" charset="-122"/>
                <a:cs typeface="Times New Roman" panose="02020603050405020304" pitchFamily="18" charset="0"/>
              </a:rPr>
              <a:t>First Name Last Name 3</a:t>
            </a:r>
            <a:endParaRPr kumimoji="1" lang="en-US" altLang="zh-C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800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Source Han Sans" panose="020B0500000000000000" charset="-122"/>
                <a:cs typeface="Times New Roman" panose="02020603050405020304" pitchFamily="18" charset="0"/>
              </a:rPr>
              <a:t>First Name Last Name 4</a:t>
            </a:r>
            <a:endParaRPr kumimoji="1"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kumimoji="1"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1"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标题 1"/>
          <p:cNvSpPr txBox="1"/>
          <p:nvPr/>
        </p:nvSpPr>
        <p:spPr>
          <a:xfrm>
            <a:off x="1271464" y="124023"/>
            <a:ext cx="5328079" cy="18740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en-IE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Project Title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977900" y="849313"/>
            <a:ext cx="1018381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: 形状 6"/>
          <p:cNvSpPr/>
          <p:nvPr/>
        </p:nvSpPr>
        <p:spPr>
          <a:xfrm>
            <a:off x="911225" y="3573145"/>
            <a:ext cx="10873407" cy="2832100"/>
          </a:xfrm>
          <a:custGeom>
            <a:avLst/>
            <a:gdLst>
              <a:gd name="connsiteX0" fmla="*/ 0 w 1305315"/>
              <a:gd name="connsiteY0" fmla="*/ 68732 h 687315"/>
              <a:gd name="connsiteX1" fmla="*/ 68732 w 1305315"/>
              <a:gd name="connsiteY1" fmla="*/ 0 h 687315"/>
              <a:gd name="connsiteX2" fmla="*/ 1236584 w 1305315"/>
              <a:gd name="connsiteY2" fmla="*/ 0 h 687315"/>
              <a:gd name="connsiteX3" fmla="*/ 1305316 w 1305315"/>
              <a:gd name="connsiteY3" fmla="*/ 68732 h 687315"/>
              <a:gd name="connsiteX4" fmla="*/ 1305315 w 1305315"/>
              <a:gd name="connsiteY4" fmla="*/ 618584 h 687315"/>
              <a:gd name="connsiteX5" fmla="*/ 1236583 w 1305315"/>
              <a:gd name="connsiteY5" fmla="*/ 687316 h 687315"/>
              <a:gd name="connsiteX6" fmla="*/ 68732 w 1305315"/>
              <a:gd name="connsiteY6" fmla="*/ 687315 h 687315"/>
              <a:gd name="connsiteX7" fmla="*/ 0 w 1305315"/>
              <a:gd name="connsiteY7" fmla="*/ 618583 h 687315"/>
              <a:gd name="connsiteX8" fmla="*/ 0 w 1305315"/>
              <a:gd name="connsiteY8" fmla="*/ 68732 h 68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5315" h="687315">
                <a:moveTo>
                  <a:pt x="0" y="68732"/>
                </a:moveTo>
                <a:cubicBezTo>
                  <a:pt x="0" y="30772"/>
                  <a:pt x="30772" y="0"/>
                  <a:pt x="68732" y="0"/>
                </a:cubicBezTo>
                <a:lnTo>
                  <a:pt x="1236584" y="0"/>
                </a:lnTo>
                <a:cubicBezTo>
                  <a:pt x="1274544" y="0"/>
                  <a:pt x="1305316" y="30772"/>
                  <a:pt x="1305316" y="68732"/>
                </a:cubicBezTo>
                <a:cubicBezTo>
                  <a:pt x="1305316" y="252016"/>
                  <a:pt x="1305315" y="435300"/>
                  <a:pt x="1305315" y="618584"/>
                </a:cubicBezTo>
                <a:cubicBezTo>
                  <a:pt x="1305315" y="656544"/>
                  <a:pt x="1274543" y="687316"/>
                  <a:pt x="1236583" y="687316"/>
                </a:cubicBezTo>
                <a:lnTo>
                  <a:pt x="68732" y="687315"/>
                </a:lnTo>
                <a:cubicBezTo>
                  <a:pt x="30772" y="687315"/>
                  <a:pt x="0" y="656543"/>
                  <a:pt x="0" y="618583"/>
                </a:cubicBezTo>
                <a:lnTo>
                  <a:pt x="0" y="68732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831" tIns="32831" rIns="32831" bIns="32831" numCol="1" spcCol="1270" anchor="ctr" anchorCtr="0">
            <a:noAutofit/>
          </a:bodyPr>
          <a:lstStyle/>
          <a:p>
            <a:pPr marR="0" lvl="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problem or pain point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Traditional XX products have weak XX and low XX.</a:t>
            </a:r>
          </a:p>
          <a:p>
            <a:pPr marL="285750" marR="0" lvl="0" indent="-28575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XX has high power consumption, leading to high manufacturing and operation costs.</a:t>
            </a:r>
          </a:p>
          <a:p>
            <a:pPr marL="285750" marR="0" lvl="0" indent="-28575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Advanced technology and key components depend on foreign sources.</a:t>
            </a:r>
          </a:p>
        </p:txBody>
      </p:sp>
      <p:sp>
        <p:nvSpPr>
          <p:cNvPr id="9" name="任意多边形: 形状 8"/>
          <p:cNvSpPr/>
          <p:nvPr/>
        </p:nvSpPr>
        <p:spPr>
          <a:xfrm>
            <a:off x="2724150" y="1595438"/>
            <a:ext cx="5019675" cy="927100"/>
          </a:xfrm>
          <a:custGeom>
            <a:avLst/>
            <a:gdLst>
              <a:gd name="connsiteX0" fmla="*/ 0 w 4841338"/>
              <a:gd name="connsiteY0" fmla="*/ 92818 h 928177"/>
              <a:gd name="connsiteX1" fmla="*/ 92818 w 4841338"/>
              <a:gd name="connsiteY1" fmla="*/ 0 h 928177"/>
              <a:gd name="connsiteX2" fmla="*/ 4748520 w 4841338"/>
              <a:gd name="connsiteY2" fmla="*/ 0 h 928177"/>
              <a:gd name="connsiteX3" fmla="*/ 4841338 w 4841338"/>
              <a:gd name="connsiteY3" fmla="*/ 92818 h 928177"/>
              <a:gd name="connsiteX4" fmla="*/ 4841338 w 4841338"/>
              <a:gd name="connsiteY4" fmla="*/ 835359 h 928177"/>
              <a:gd name="connsiteX5" fmla="*/ 4748520 w 4841338"/>
              <a:gd name="connsiteY5" fmla="*/ 928177 h 928177"/>
              <a:gd name="connsiteX6" fmla="*/ 92818 w 4841338"/>
              <a:gd name="connsiteY6" fmla="*/ 928177 h 928177"/>
              <a:gd name="connsiteX7" fmla="*/ 0 w 4841338"/>
              <a:gd name="connsiteY7" fmla="*/ 835359 h 928177"/>
              <a:gd name="connsiteX8" fmla="*/ 0 w 4841338"/>
              <a:gd name="connsiteY8" fmla="*/ 92818 h 92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1338" h="928177">
                <a:moveTo>
                  <a:pt x="0" y="92818"/>
                </a:moveTo>
                <a:cubicBezTo>
                  <a:pt x="0" y="41556"/>
                  <a:pt x="41556" y="0"/>
                  <a:pt x="92818" y="0"/>
                </a:cubicBezTo>
                <a:lnTo>
                  <a:pt x="4748520" y="0"/>
                </a:lnTo>
                <a:cubicBezTo>
                  <a:pt x="4799782" y="0"/>
                  <a:pt x="4841338" y="41556"/>
                  <a:pt x="4841338" y="92818"/>
                </a:cubicBezTo>
                <a:lnTo>
                  <a:pt x="4841338" y="835359"/>
                </a:lnTo>
                <a:cubicBezTo>
                  <a:pt x="4841338" y="886621"/>
                  <a:pt x="4799782" y="928177"/>
                  <a:pt x="4748520" y="928177"/>
                </a:cubicBezTo>
                <a:lnTo>
                  <a:pt x="92818" y="928177"/>
                </a:lnTo>
                <a:cubicBezTo>
                  <a:pt x="41556" y="928177"/>
                  <a:pt x="0" y="886621"/>
                  <a:pt x="0" y="835359"/>
                </a:cubicBezTo>
                <a:lnTo>
                  <a:pt x="0" y="92818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615" tIns="38615" rIns="38615" bIns="38615" numCol="1" spcCol="1270" anchor="ctr" anchorCtr="0">
            <a:noAutofit/>
          </a:bodyPr>
          <a:lstStyle/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7763049" y="3635732"/>
            <a:ext cx="3178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Product / Service Name</a:t>
            </a:r>
            <a:endParaRPr kumimoji="0" lang="en-US" altLang="zh-CN" kern="100" cap="none" spc="0" normalizeH="0" baseline="0" noProof="0" dirty="0">
              <a:solidFill>
                <a:srgbClr val="00206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8" name="Rectangle 6"/>
          <p:cNvSpPr/>
          <p:nvPr/>
        </p:nvSpPr>
        <p:spPr>
          <a:xfrm>
            <a:off x="2025650" y="830263"/>
            <a:ext cx="12192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11225" y="1341120"/>
            <a:ext cx="620712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539750" algn="l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project involves industries like </a:t>
            </a:r>
            <a:r>
              <a:rPr kumimoji="0" lang="en-US" sz="20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Chips</a:t>
            </a:r>
            <a:r>
              <a:rPr kumimoji="0" sz="20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XXXX, XXXX, and </a:t>
            </a:r>
            <a:r>
              <a:rPr kumimoji="0" lang="en-US" sz="20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sz="20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In particular, the issue of XXXX has always been a major technical barrier and a pain point for the industry.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7320136" y="1659294"/>
            <a:ext cx="4177030" cy="1918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Image of product </a:t>
            </a:r>
            <a:r>
              <a:rPr lang="en-US" altLang="zh-CN" dirty="0"/>
              <a:t>/ service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222885" y="401320"/>
            <a:ext cx="11734800" cy="527685"/>
            <a:chOff x="351" y="354"/>
            <a:chExt cx="18102" cy="736"/>
          </a:xfrm>
        </p:grpSpPr>
        <p:sp>
          <p:nvSpPr>
            <p:cNvPr id="6" name="标题 1"/>
            <p:cNvSpPr txBox="1"/>
            <p:nvPr/>
          </p:nvSpPr>
          <p:spPr>
            <a:xfrm>
              <a:off x="1209" y="354"/>
              <a:ext cx="17245" cy="7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l"/>
              <a:r>
                <a:rPr kumimoji="1" lang="en-US" altLang="zh-CN" sz="320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Template: Project Background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351" y="411"/>
              <a:ext cx="788" cy="566"/>
              <a:chOff x="461" y="703"/>
              <a:chExt cx="788" cy="566"/>
            </a:xfrm>
          </p:grpSpPr>
          <p:sp>
            <p:nvSpPr>
              <p:cNvPr id="69" name="标题 1"/>
              <p:cNvSpPr txBox="1"/>
              <p:nvPr/>
            </p:nvSpPr>
            <p:spPr>
              <a:xfrm rot="16200000">
                <a:off x="683" y="703"/>
                <a:ext cx="567" cy="567"/>
              </a:xfrm>
              <a:prstGeom prst="diamond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0" name="标题 1"/>
              <p:cNvSpPr txBox="1"/>
              <p:nvPr/>
            </p:nvSpPr>
            <p:spPr>
              <a:xfrm rot="16200000">
                <a:off x="461" y="703"/>
                <a:ext cx="567" cy="567"/>
              </a:xfrm>
              <a:prstGeom prst="diamond">
                <a:avLst/>
              </a:prstGeom>
              <a:solidFill>
                <a:schemeClr val="bg1"/>
              </a:solidFill>
              <a:ln w="12700" cap="sq">
                <a:solidFill>
                  <a:schemeClr val="accent1"/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977900" y="849313"/>
            <a:ext cx="1018381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文本框 40"/>
          <p:cNvSpPr txBox="1"/>
          <p:nvPr/>
        </p:nvSpPr>
        <p:spPr>
          <a:xfrm>
            <a:off x="903605" y="1253490"/>
            <a:ext cx="1025842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ea typeface="Segoe UI Light 8"/>
                <a:cs typeface="Times New Roman" panose="02020603050405020304" pitchFamily="18" charset="0"/>
              </a:rPr>
              <a:t>Key of the XXXX method: Real-time tracking algorithm based on XXXX.</a:t>
            </a:r>
          </a:p>
        </p:txBody>
      </p:sp>
      <p:sp>
        <p:nvSpPr>
          <p:cNvPr id="23565" name="文本框 24"/>
          <p:cNvSpPr txBox="1"/>
          <p:nvPr/>
        </p:nvSpPr>
        <p:spPr>
          <a:xfrm>
            <a:off x="906145" y="5805805"/>
            <a:ext cx="101917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ea typeface="Segoe UI Light 8"/>
                <a:cs typeface="Times New Roman" panose="02020603050405020304" pitchFamily="18" charset="0"/>
              </a:rPr>
              <a:t>Effect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Segoe UI Light 8"/>
                <a:cs typeface="Times New Roman" panose="02020603050405020304" pitchFamily="18" charset="0"/>
              </a:rPr>
              <a:t>iveness</a:t>
            </a:r>
            <a:r>
              <a:rPr sz="2000" dirty="0">
                <a:solidFill>
                  <a:schemeClr val="tx1"/>
                </a:solidFill>
                <a:latin typeface="Times New Roman" panose="02020603050405020304" pitchFamily="18" charset="0"/>
                <a:ea typeface="Segoe UI Light 8"/>
                <a:cs typeface="Times New Roman" panose="02020603050405020304" pitchFamily="18" charset="0"/>
              </a:rPr>
              <a:t>: Based on XXXX research and simulations using XX billion samples, real-time tracking and correction of XX components have been achieved.</a:t>
            </a:r>
          </a:p>
        </p:txBody>
      </p:sp>
      <p:sp>
        <p:nvSpPr>
          <p:cNvPr id="2" name="矩形 1"/>
          <p:cNvSpPr/>
          <p:nvPr/>
        </p:nvSpPr>
        <p:spPr>
          <a:xfrm>
            <a:off x="906145" y="1845310"/>
            <a:ext cx="9713595" cy="379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Related pictures</a:t>
            </a:r>
            <a:r>
              <a:rPr lang="en-US" altLang="zh-CN" sz="2400" dirty="0"/>
              <a:t>: technical implementation path can be illustrated with diagrams, such as module diagrams, or flowcharts.</a:t>
            </a:r>
          </a:p>
          <a:p>
            <a:pPr algn="ctr"/>
            <a:endParaRPr lang="en-US" altLang="zh-CN" sz="2400" dirty="0"/>
          </a:p>
          <a:p>
            <a:pPr algn="ctr"/>
            <a:r>
              <a:rPr lang="en-US" altLang="zh-CN" sz="2400" dirty="0"/>
              <a:t>Otherwise, please provide detailed description of the main technology with clear examples.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24155" y="186690"/>
            <a:ext cx="11873865" cy="501015"/>
            <a:chOff x="351" y="301"/>
            <a:chExt cx="18828" cy="789"/>
          </a:xfrm>
        </p:grpSpPr>
        <p:sp>
          <p:nvSpPr>
            <p:cNvPr id="9" name="标题 1"/>
            <p:cNvSpPr txBox="1"/>
            <p:nvPr/>
          </p:nvSpPr>
          <p:spPr>
            <a:xfrm>
              <a:off x="1192" y="301"/>
              <a:ext cx="17987" cy="78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l"/>
              <a:r>
                <a:rPr kumimoji="1" lang="en-US" altLang="zh-CN" sz="260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Template: Core Technology: XX (Technical Name) - Solve XX Problems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" y="411"/>
              <a:ext cx="788" cy="566"/>
              <a:chOff x="461" y="703"/>
              <a:chExt cx="788" cy="566"/>
            </a:xfrm>
          </p:grpSpPr>
          <p:sp>
            <p:nvSpPr>
              <p:cNvPr id="69" name="标题 1"/>
              <p:cNvSpPr txBox="1"/>
              <p:nvPr/>
            </p:nvSpPr>
            <p:spPr>
              <a:xfrm rot="16200000">
                <a:off x="683" y="703"/>
                <a:ext cx="567" cy="567"/>
              </a:xfrm>
              <a:prstGeom prst="diamond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0" name="标题 1"/>
              <p:cNvSpPr txBox="1"/>
              <p:nvPr/>
            </p:nvSpPr>
            <p:spPr>
              <a:xfrm rot="16200000">
                <a:off x="461" y="703"/>
                <a:ext cx="567" cy="567"/>
              </a:xfrm>
              <a:prstGeom prst="diamond">
                <a:avLst/>
              </a:prstGeom>
              <a:solidFill>
                <a:schemeClr val="bg1"/>
              </a:solidFill>
              <a:ln w="12700" cap="sq">
                <a:solidFill>
                  <a:schemeClr val="accent1"/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977900" y="849313"/>
            <a:ext cx="1018381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2" name="文本框 8"/>
          <p:cNvSpPr txBox="1"/>
          <p:nvPr/>
        </p:nvSpPr>
        <p:spPr>
          <a:xfrm>
            <a:off x="750888" y="4837748"/>
            <a:ext cx="10182225" cy="87203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XXXX products: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selling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USD X.X million/year, with an annual growth rate of about X%.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XXXX products: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+mn-ea"/>
              </a:rPr>
              <a:t>selling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XX billion yuan/year, the annual growth rate of about X%.</a:t>
            </a:r>
          </a:p>
        </p:txBody>
      </p:sp>
      <p:sp>
        <p:nvSpPr>
          <p:cNvPr id="37895" name="文本框 7"/>
          <p:cNvSpPr txBox="1"/>
          <p:nvPr/>
        </p:nvSpPr>
        <p:spPr>
          <a:xfrm>
            <a:off x="819150" y="5802630"/>
            <a:ext cx="10850880" cy="9309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market capacity of XXXX products is more than XXX billion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RMB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/year, and it has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excellent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long-term annual growth rate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44550" y="998220"/>
            <a:ext cx="1041082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Market capacity means the total amount of goods or services that a market can sell.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page introduces the market size of the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segmented market, such as old people, young people,  female customer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and it is best to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cite authoritative industry reports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for supporting data.</a:t>
            </a:r>
          </a:p>
        </p:txBody>
      </p:sp>
      <p:sp>
        <p:nvSpPr>
          <p:cNvPr id="2" name="矩形 1"/>
          <p:cNvSpPr/>
          <p:nvPr/>
        </p:nvSpPr>
        <p:spPr>
          <a:xfrm>
            <a:off x="2521307" y="2061210"/>
            <a:ext cx="5302885" cy="2738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Market Capacity Statistics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R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eport/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C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hart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22885" y="224790"/>
            <a:ext cx="11494770" cy="467360"/>
            <a:chOff x="351" y="354"/>
            <a:chExt cx="18102" cy="736"/>
          </a:xfrm>
        </p:grpSpPr>
        <p:sp>
          <p:nvSpPr>
            <p:cNvPr id="4" name="标题 1"/>
            <p:cNvSpPr txBox="1"/>
            <p:nvPr/>
          </p:nvSpPr>
          <p:spPr>
            <a:xfrm>
              <a:off x="1209" y="354"/>
              <a:ext cx="17245" cy="7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070C0">
                          <a:lumMod val="50000"/>
                        </a:srgbClr>
                      </a:gs>
                      <a:gs pos="50000">
                        <a:srgbClr val="0070C0"/>
                      </a:gs>
                      <a:gs pos="100000">
                        <a:srgbClr val="0070C0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Template: Market Opportunity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351" y="411"/>
              <a:ext cx="788" cy="566"/>
              <a:chOff x="461" y="703"/>
              <a:chExt cx="788" cy="566"/>
            </a:xfrm>
          </p:grpSpPr>
          <p:sp>
            <p:nvSpPr>
              <p:cNvPr id="69" name="标题 1"/>
              <p:cNvSpPr txBox="1"/>
              <p:nvPr/>
            </p:nvSpPr>
            <p:spPr>
              <a:xfrm rot="16200000">
                <a:off x="683" y="703"/>
                <a:ext cx="567" cy="567"/>
              </a:xfrm>
              <a:prstGeom prst="diamond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标题 1"/>
              <p:cNvSpPr txBox="1"/>
              <p:nvPr/>
            </p:nvSpPr>
            <p:spPr>
              <a:xfrm rot="16200000">
                <a:off x="461" y="703"/>
                <a:ext cx="567" cy="567"/>
              </a:xfrm>
              <a:prstGeom prst="diamond">
                <a:avLst/>
              </a:prstGeom>
              <a:solidFill>
                <a:schemeClr val="bg1"/>
              </a:solidFill>
              <a:ln w="12700" cap="sq">
                <a:solidFill>
                  <a:schemeClr val="accent1"/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接连接符 22"/>
          <p:cNvCxnSpPr/>
          <p:nvPr/>
        </p:nvCxnSpPr>
        <p:spPr>
          <a:xfrm>
            <a:off x="977900" y="740093"/>
            <a:ext cx="1018381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209675" y="4770412"/>
            <a:ext cx="9720263" cy="4587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XXXXX platform</a:t>
            </a:r>
          </a:p>
        </p:txBody>
      </p:sp>
      <p:sp>
        <p:nvSpPr>
          <p:cNvPr id="9" name="矩形: 圆角 8"/>
          <p:cNvSpPr/>
          <p:nvPr/>
        </p:nvSpPr>
        <p:spPr>
          <a:xfrm>
            <a:off x="1069975" y="3492474"/>
            <a:ext cx="1376363" cy="847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XXXXX Products</a:t>
            </a:r>
          </a:p>
        </p:txBody>
      </p:sp>
      <p:sp>
        <p:nvSpPr>
          <p:cNvPr id="43" name="矩形: 圆角 42"/>
          <p:cNvSpPr/>
          <p:nvPr/>
        </p:nvSpPr>
        <p:spPr>
          <a:xfrm>
            <a:off x="4089400" y="3506762"/>
            <a:ext cx="1376363" cy="8461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XXXX XXXX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overall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complete product</a:t>
            </a:r>
          </a:p>
        </p:txBody>
      </p:sp>
      <p:sp>
        <p:nvSpPr>
          <p:cNvPr id="44" name="矩形: 圆角 43"/>
          <p:cNvSpPr/>
          <p:nvPr/>
        </p:nvSpPr>
        <p:spPr>
          <a:xfrm>
            <a:off x="6962775" y="3506762"/>
            <a:ext cx="1377950" cy="827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Innovative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chip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9686925" y="3492474"/>
            <a:ext cx="1376363" cy="847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XXXXX</a:t>
            </a:r>
          </a:p>
        </p:txBody>
      </p:sp>
      <p:sp>
        <p:nvSpPr>
          <p:cNvPr id="46" name="箭头: 右 45"/>
          <p:cNvSpPr/>
          <p:nvPr/>
        </p:nvSpPr>
        <p:spPr>
          <a:xfrm>
            <a:off x="5780088" y="3475012"/>
            <a:ext cx="809625" cy="25876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箭头: 右 46"/>
          <p:cNvSpPr/>
          <p:nvPr/>
        </p:nvSpPr>
        <p:spPr>
          <a:xfrm>
            <a:off x="8640763" y="3481362"/>
            <a:ext cx="808038" cy="25876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箭头: 右 47"/>
          <p:cNvSpPr/>
          <p:nvPr/>
        </p:nvSpPr>
        <p:spPr>
          <a:xfrm>
            <a:off x="2820988" y="3481362"/>
            <a:ext cx="987425" cy="2524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010" name="文本框 11"/>
          <p:cNvSpPr txBox="1"/>
          <p:nvPr/>
        </p:nvSpPr>
        <p:spPr>
          <a:xfrm>
            <a:off x="455930" y="2696184"/>
            <a:ext cx="2870200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System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Quickly enter the market to achieve business revenue</a:t>
            </a:r>
          </a:p>
        </p:txBody>
      </p:sp>
      <p:sp>
        <p:nvSpPr>
          <p:cNvPr id="42011" name="文本框 48"/>
          <p:cNvSpPr txBox="1"/>
          <p:nvPr/>
        </p:nvSpPr>
        <p:spPr>
          <a:xfrm>
            <a:off x="3400425" y="2715869"/>
            <a:ext cx="286321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Product integration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Focus on specific industries to create a model effect.</a:t>
            </a:r>
          </a:p>
        </p:txBody>
      </p:sp>
      <p:sp>
        <p:nvSpPr>
          <p:cNvPr id="42012" name="文本框 49"/>
          <p:cNvSpPr txBox="1"/>
          <p:nvPr/>
        </p:nvSpPr>
        <p:spPr>
          <a:xfrm>
            <a:off x="6297613" y="2704439"/>
            <a:ext cx="2994025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Self-developed 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Empower basic manufacturing and speed up market promotion.</a:t>
            </a:r>
          </a:p>
        </p:txBody>
      </p:sp>
      <p:sp>
        <p:nvSpPr>
          <p:cNvPr id="42013" name="文本框 50"/>
          <p:cNvSpPr txBox="1"/>
          <p:nvPr/>
        </p:nvSpPr>
        <p:spPr>
          <a:xfrm>
            <a:off x="9207500" y="2779369"/>
            <a:ext cx="2870200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XXXX extension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Expand application industries and optimize the industrial structure.</a:t>
            </a:r>
          </a:p>
        </p:txBody>
      </p:sp>
      <p:sp>
        <p:nvSpPr>
          <p:cNvPr id="18" name="星形: 八角 17"/>
          <p:cNvSpPr/>
          <p:nvPr/>
        </p:nvSpPr>
        <p:spPr>
          <a:xfrm>
            <a:off x="546100" y="3733774"/>
            <a:ext cx="520700" cy="438150"/>
          </a:xfrm>
          <a:prstGeom prst="star8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星形: 八角 53"/>
          <p:cNvSpPr/>
          <p:nvPr/>
        </p:nvSpPr>
        <p:spPr>
          <a:xfrm>
            <a:off x="3546475" y="3740124"/>
            <a:ext cx="522288" cy="43973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5" name="星形: 八角 54"/>
          <p:cNvSpPr/>
          <p:nvPr/>
        </p:nvSpPr>
        <p:spPr>
          <a:xfrm>
            <a:off x="6369050" y="3771874"/>
            <a:ext cx="522288" cy="439738"/>
          </a:xfrm>
          <a:prstGeom prst="star8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星形: 八角 55"/>
          <p:cNvSpPr/>
          <p:nvPr/>
        </p:nvSpPr>
        <p:spPr>
          <a:xfrm>
            <a:off x="9117013" y="3778224"/>
            <a:ext cx="520700" cy="439738"/>
          </a:xfrm>
          <a:prstGeom prst="star8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星形: 八角 56"/>
          <p:cNvSpPr/>
          <p:nvPr/>
        </p:nvSpPr>
        <p:spPr>
          <a:xfrm>
            <a:off x="2803525" y="4789462"/>
            <a:ext cx="522288" cy="439738"/>
          </a:xfrm>
          <a:prstGeom prst="star8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箭头: 下 20"/>
          <p:cNvSpPr/>
          <p:nvPr/>
        </p:nvSpPr>
        <p:spPr>
          <a:xfrm flipV="1">
            <a:off x="1674813" y="4398937"/>
            <a:ext cx="239713" cy="32543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箭头: 下 60"/>
          <p:cNvSpPr/>
          <p:nvPr/>
        </p:nvSpPr>
        <p:spPr>
          <a:xfrm flipV="1">
            <a:off x="10255250" y="4398937"/>
            <a:ext cx="239713" cy="32543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箭头: 下 61"/>
          <p:cNvSpPr/>
          <p:nvPr/>
        </p:nvSpPr>
        <p:spPr>
          <a:xfrm flipV="1">
            <a:off x="7542213" y="4398937"/>
            <a:ext cx="239713" cy="32543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箭头: 下 62"/>
          <p:cNvSpPr/>
          <p:nvPr/>
        </p:nvSpPr>
        <p:spPr>
          <a:xfrm flipV="1">
            <a:off x="4657725" y="4398937"/>
            <a:ext cx="239713" cy="32543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333942" y="1218960"/>
            <a:ext cx="7859395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TFangsong" panose="02010600040101010101" charset="-122"/>
                <a:cs typeface="Times New Roman" panose="02020603050405020304" pitchFamily="18" charset="0"/>
              </a:rPr>
              <a:t>This page describes the project's profit method, sales model and channels.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63525" y="234315"/>
            <a:ext cx="11494770" cy="467360"/>
            <a:chOff x="351" y="354"/>
            <a:chExt cx="18102" cy="736"/>
          </a:xfrm>
        </p:grpSpPr>
        <p:sp>
          <p:nvSpPr>
            <p:cNvPr id="2" name="标题 1"/>
            <p:cNvSpPr txBox="1"/>
            <p:nvPr/>
          </p:nvSpPr>
          <p:spPr>
            <a:xfrm>
              <a:off x="1209" y="354"/>
              <a:ext cx="17245" cy="7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070C0">
                          <a:lumMod val="50000"/>
                        </a:srgbClr>
                      </a:gs>
                      <a:gs pos="50000">
                        <a:srgbClr val="0070C0"/>
                      </a:gs>
                      <a:gs pos="100000">
                        <a:srgbClr val="0070C0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Template: Businesses Model</a:t>
              </a:r>
              <a:endParaRPr kumimoji="1" lang="en-US" altLang="zh-C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0C0">
                        <a:lumMod val="50000"/>
                      </a:srgbClr>
                    </a:gs>
                    <a:gs pos="50000">
                      <a:srgbClr val="0070C0"/>
                    </a:gs>
                    <a:gs pos="100000">
                      <a:srgbClr val="0070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" y="411"/>
              <a:ext cx="788" cy="566"/>
              <a:chOff x="461" y="703"/>
              <a:chExt cx="788" cy="566"/>
            </a:xfrm>
          </p:grpSpPr>
          <p:sp>
            <p:nvSpPr>
              <p:cNvPr id="11" name="标题 1"/>
              <p:cNvSpPr txBox="1"/>
              <p:nvPr/>
            </p:nvSpPr>
            <p:spPr>
              <a:xfrm rot="16200000">
                <a:off x="683" y="703"/>
                <a:ext cx="567" cy="567"/>
              </a:xfrm>
              <a:prstGeom prst="diamond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标题 1"/>
              <p:cNvSpPr txBox="1"/>
              <p:nvPr/>
            </p:nvSpPr>
            <p:spPr>
              <a:xfrm rot="16200000">
                <a:off x="461" y="703"/>
                <a:ext cx="567" cy="567"/>
              </a:xfrm>
              <a:prstGeom prst="diamond">
                <a:avLst/>
              </a:prstGeom>
              <a:solidFill>
                <a:schemeClr val="bg1"/>
              </a:solidFill>
              <a:ln w="12700" cap="sq">
                <a:solidFill>
                  <a:schemeClr val="accent1"/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/>
        </p:nvCxnSpPr>
        <p:spPr>
          <a:xfrm>
            <a:off x="977900" y="849313"/>
            <a:ext cx="1018381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27635" y="3925570"/>
            <a:ext cx="2380615" cy="2400657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140335" algn="ctr" eaLnBrk="1" hangingPunct="1">
              <a:spcAft>
                <a:spcPts val="300"/>
              </a:spcAft>
              <a:buFont typeface="Arial" panose="020B0604020202020204" pitchFamily="34" charset="0"/>
            </a:pP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Chief Operating Officer (Co-founder)</a:t>
            </a:r>
          </a:p>
          <a:p>
            <a:pPr marL="140335" algn="ctr" eaLnBrk="1" hangingPunct="1">
              <a:spcAft>
                <a:spcPts val="300"/>
              </a:spcAft>
              <a:buFont typeface="Arial" panose="020B0604020202020204" pitchFamily="34" charset="0"/>
            </a:pP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Dr. XX Yang</a:t>
            </a:r>
          </a:p>
          <a:p>
            <a:pPr marL="284480" indent="-144145" algn="l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 University, XX major</a:t>
            </a:r>
          </a:p>
          <a:p>
            <a:pPr marL="284480" indent="-144145" algn="l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XX years of chip design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and product promotion experience, accumulated chip sales of XX billion</a:t>
            </a:r>
          </a:p>
          <a:p>
            <a:pPr marL="284480" indent="-144145" algn="l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Founded a high-tech company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567940" y="3861435"/>
            <a:ext cx="2360295" cy="2654573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R="0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R&amp;</a:t>
            </a:r>
            <a:r>
              <a:rPr kumimoji="0" lang="en-US" altLang="zh-CN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Director (Shareholder)</a:t>
            </a:r>
          </a:p>
          <a:p>
            <a:pPr marR="0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Yang XX</a:t>
            </a:r>
          </a:p>
          <a:p>
            <a:pPr marR="0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endParaRPr kumimoji="0" lang="zh-CN" altLang="en-US" sz="1400" b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4480" marR="0" indent="-144145" algn="l" defTabSz="457200" eaLnBrk="1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140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University, XX major</a:t>
            </a:r>
          </a:p>
          <a:p>
            <a:pPr marL="284480" marR="0" indent="-144145" algn="l" defTabSz="457200" eaLnBrk="1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140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engineer, </a:t>
            </a:r>
            <a:r>
              <a:rPr kumimoji="0" sz="1400" b="1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XX years of XXXX </a:t>
            </a:r>
            <a:r>
              <a:rPr kumimoji="0" lang="en-US" sz="1400" b="1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sz="1400" b="1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development</a:t>
            </a:r>
            <a:r>
              <a:rPr kumimoji="0" lang="en-US" sz="1400" b="1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sz="1400" b="1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experience</a:t>
            </a:r>
            <a:r>
              <a:rPr kumimoji="0" sz="140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achieve tens of millions of products mature application</a:t>
            </a:r>
          </a:p>
          <a:p>
            <a:pPr marL="284480" marR="0" indent="-144145" algn="l" defTabSz="457200" eaLnBrk="1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sz="1400" cap="none" spc="0" normalizeH="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928870" y="3925570"/>
            <a:ext cx="2423795" cy="2146742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R="0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Marketing </a:t>
            </a:r>
            <a:r>
              <a:rPr kumimoji="0" lang="en-US" altLang="zh-CN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irector</a:t>
            </a:r>
          </a:p>
          <a:p>
            <a:pPr marR="0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Yang XX</a:t>
            </a:r>
          </a:p>
          <a:p>
            <a:pPr marL="285750" marR="0" indent="-144145" algn="l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400" kern="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University, XX major</a:t>
            </a:r>
          </a:p>
          <a:p>
            <a:pPr marL="285750" marR="0" indent="-144145" algn="l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400" kern="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used to work for XX Company, and has </a:t>
            </a:r>
            <a:r>
              <a:rPr kumimoji="0" sz="1400" b="1" kern="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years of experience in marketing and customer delivery of Internet of Things solutions</a:t>
            </a:r>
            <a:endParaRPr kumimoji="0" sz="1400" kern="0" cap="none" spc="0" normalizeH="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7198360" y="3913505"/>
            <a:ext cx="2479040" cy="2185214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R="0" indent="304800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Chief </a:t>
            </a:r>
            <a:r>
              <a:rPr kumimoji="0" lang="en-US" altLang="zh-CN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inancial </a:t>
            </a:r>
            <a:r>
              <a:rPr kumimoji="0" lang="en-US" altLang="zh-CN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fficer</a:t>
            </a:r>
          </a:p>
          <a:p>
            <a:pPr marR="0" indent="304800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Yang X Master</a:t>
            </a:r>
          </a:p>
          <a:p>
            <a:pPr marL="285750" marR="0" indent="-144145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400" kern="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University, XX major</a:t>
            </a:r>
          </a:p>
          <a:p>
            <a:pPr marL="285750" marR="0" indent="-144145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400" b="1" kern="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years of production management experience</a:t>
            </a:r>
            <a:r>
              <a:rPr kumimoji="0" sz="1400" kern="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manufacturing industry</a:t>
            </a:r>
          </a:p>
          <a:p>
            <a:pPr marL="285750" marR="0" indent="-144145" algn="ctr" defTabSz="457200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400" kern="0" cap="none" spc="0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Presided over the launch of X automated production management systems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93750" y="1009650"/>
            <a:ext cx="104902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b="1" cap="none" spc="0" normalizeH="0" baseline="0" noProof="0" dirty="0">
                <a:solidFill>
                  <a:schemeClr val="tx1"/>
                </a:solidFill>
                <a:latin typeface="+mn-ea"/>
              </a:rPr>
              <a:t>Th</a:t>
            </a:r>
            <a:r>
              <a:rPr kumimoji="0" lang="en-US" b="1" cap="none" spc="0" normalizeH="0" baseline="0" noProof="0" dirty="0">
                <a:solidFill>
                  <a:schemeClr val="tx1"/>
                </a:solidFill>
                <a:latin typeface="+mn-ea"/>
              </a:rPr>
              <a:t>is</a:t>
            </a:r>
            <a:r>
              <a:rPr kumimoji="0" b="1" cap="none" spc="0" normalizeH="0" baseline="0" noProof="0" dirty="0">
                <a:solidFill>
                  <a:schemeClr val="tx1"/>
                </a:solidFill>
                <a:latin typeface="+mn-ea"/>
              </a:rPr>
              <a:t> project </a:t>
            </a:r>
            <a:r>
              <a:rPr kumimoji="0" lang="en-US" b="1" cap="none" spc="0" normalizeH="0" baseline="0" noProof="0" dirty="0">
                <a:solidFill>
                  <a:schemeClr val="tx1"/>
                </a:solidFill>
                <a:latin typeface="+mn-ea"/>
              </a:rPr>
              <a:t>has</a:t>
            </a:r>
            <a:r>
              <a:rPr kumimoji="0" b="1" cap="none" spc="0" normalizeH="0" baseline="0" noProof="0" dirty="0">
                <a:solidFill>
                  <a:schemeClr val="tx1"/>
                </a:solidFill>
                <a:latin typeface="+mn-ea"/>
              </a:rPr>
              <a:t> a core team of X individuals, </a:t>
            </a:r>
            <a:r>
              <a:rPr kumimoji="0" lang="en-US" b="1" cap="none" spc="0" normalizeH="0" baseline="0" noProof="0" dirty="0">
                <a:solidFill>
                  <a:schemeClr val="tx1"/>
                </a:solidFill>
                <a:latin typeface="+mn-ea"/>
              </a:rPr>
              <a:t>including</a:t>
            </a:r>
            <a:r>
              <a:rPr kumimoji="0" b="1" cap="none" spc="0" normalizeH="0" baseline="0" noProof="0" dirty="0">
                <a:solidFill>
                  <a:schemeClr val="tx1"/>
                </a:solidFill>
                <a:latin typeface="+mn-ea"/>
              </a:rPr>
              <a:t> X senior engineers, X PhD holders, X master’s students, and X undergraduates.</a:t>
            </a:r>
          </a:p>
        </p:txBody>
      </p:sp>
      <p:sp>
        <p:nvSpPr>
          <p:cNvPr id="19" name="文本框 15"/>
          <p:cNvSpPr txBox="1"/>
          <p:nvPr>
            <p:custDataLst>
              <p:tags r:id="rId5"/>
            </p:custDataLst>
          </p:nvPr>
        </p:nvSpPr>
        <p:spPr>
          <a:xfrm>
            <a:off x="9785350" y="3934460"/>
            <a:ext cx="2199640" cy="1715854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algn="ctr" eaLnBrk="1" hangingPunct="1">
              <a:spcAft>
                <a:spcPts val="300"/>
              </a:spcAft>
              <a:buNone/>
            </a:pP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onsultant</a:t>
            </a:r>
          </a:p>
          <a:p>
            <a:pPr algn="ctr" eaLnBrk="1" hangingPunct="1">
              <a:spcAft>
                <a:spcPts val="300"/>
              </a:spcAft>
              <a:buNone/>
            </a:pP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XX Yang</a:t>
            </a:r>
          </a:p>
          <a:p>
            <a:pPr marL="285750" indent="-144145" algn="ctr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University, XX major</a:t>
            </a:r>
          </a:p>
          <a:p>
            <a:pPr marL="285750" indent="-144145" algn="ctr" eaLnBrk="1" fontAlgn="auto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energy field subject expert</a:t>
            </a:r>
            <a:r>
              <a:rPr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national talent, State Council special allowance expert</a:t>
            </a: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488950" y="1805305"/>
            <a:ext cx="1772920" cy="2040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9953625" y="1805305"/>
            <a:ext cx="1772920" cy="2040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7612380" y="1805305"/>
            <a:ext cx="1772920" cy="2040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5271135" y="1805305"/>
            <a:ext cx="1772920" cy="2040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2849880" y="1805305"/>
            <a:ext cx="1772920" cy="2040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标题 1"/>
          <p:cNvSpPr txBox="1"/>
          <p:nvPr/>
        </p:nvSpPr>
        <p:spPr>
          <a:xfrm>
            <a:off x="983720" y="338460"/>
            <a:ext cx="10619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en-US" altLang="zh-CN" sz="20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5915" y="333375"/>
            <a:ext cx="11494770" cy="467360"/>
            <a:chOff x="351" y="354"/>
            <a:chExt cx="18102" cy="736"/>
          </a:xfrm>
        </p:grpSpPr>
        <p:sp>
          <p:nvSpPr>
            <p:cNvPr id="9" name="标题 1"/>
            <p:cNvSpPr txBox="1"/>
            <p:nvPr/>
          </p:nvSpPr>
          <p:spPr>
            <a:xfrm>
              <a:off x="1209" y="354"/>
              <a:ext cx="17245" cy="7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l"/>
              <a:r>
                <a:rPr kumimoji="1" lang="en-US" altLang="zh-CN" sz="2800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Template: </a:t>
              </a:r>
              <a:r>
                <a:rPr kumimoji="1" lang="en-US" altLang="zh-CN" sz="2800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Team Structure and Profile/Background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51" y="411"/>
              <a:ext cx="788" cy="566"/>
              <a:chOff x="461" y="703"/>
              <a:chExt cx="788" cy="566"/>
            </a:xfrm>
          </p:grpSpPr>
          <p:sp>
            <p:nvSpPr>
              <p:cNvPr id="14" name="标题 1"/>
              <p:cNvSpPr txBox="1"/>
              <p:nvPr/>
            </p:nvSpPr>
            <p:spPr>
              <a:xfrm rot="16200000">
                <a:off x="683" y="703"/>
                <a:ext cx="567" cy="567"/>
              </a:xfrm>
              <a:prstGeom prst="diamond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/>
            </p:nvSpPr>
            <p:spPr>
              <a:xfrm rot="16200000">
                <a:off x="461" y="703"/>
                <a:ext cx="567" cy="567"/>
              </a:xfrm>
              <a:prstGeom prst="diamond">
                <a:avLst/>
              </a:prstGeom>
              <a:solidFill>
                <a:schemeClr val="bg1"/>
              </a:solidFill>
              <a:ln w="12700" cap="sq">
                <a:solidFill>
                  <a:schemeClr val="accent1"/>
                </a:solidFill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VjZWM1Mjc0YTgyZDVhODA1MTc0ZGE5YmNkMmI5M2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35,&quot;left&quot;:52,&quot;top&quot;:94.65,&quot;width&quot;:859.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35,&quot;left&quot;:52,&quot;top&quot;:94.65,&quot;width&quot;:859.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2503937007876,&quot;left&quot;:582.1750393700788,&quot;top&quot;:77.75,&quot;width&quot;:355.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2503937007876,&quot;left&quot;:582.1750393700788,&quot;top&quot;:77.75,&quot;width&quot;:355.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5,&quot;left&quot;:10.05,&quot;top&quot;:142.15,&quot;width&quot;:933.65}"/>
</p:tagLst>
</file>

<file path=ppt/theme/theme1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1787F2"/>
      </a:accent1>
      <a:accent2>
        <a:srgbClr val="119280"/>
      </a:accent2>
      <a:accent3>
        <a:srgbClr val="1C59F2"/>
      </a:accent3>
      <a:accent4>
        <a:srgbClr val="FFC000"/>
      </a:accent4>
      <a:accent5>
        <a:srgbClr val="0070C0"/>
      </a:accent5>
      <a:accent6>
        <a:srgbClr val="05BBF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1787F2"/>
      </a:accent1>
      <a:accent2>
        <a:srgbClr val="119280"/>
      </a:accent2>
      <a:accent3>
        <a:srgbClr val="1C59F2"/>
      </a:accent3>
      <a:accent4>
        <a:srgbClr val="FFC000"/>
      </a:accent4>
      <a:accent5>
        <a:srgbClr val="0070C0"/>
      </a:accent5>
      <a:accent6>
        <a:srgbClr val="05BBF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1787F2"/>
      </a:accent1>
      <a:accent2>
        <a:srgbClr val="119280"/>
      </a:accent2>
      <a:accent3>
        <a:srgbClr val="1C59F2"/>
      </a:accent3>
      <a:accent4>
        <a:srgbClr val="FFC000"/>
      </a:accent4>
      <a:accent5>
        <a:srgbClr val="0070C0"/>
      </a:accent5>
      <a:accent6>
        <a:srgbClr val="05BBF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1787F2"/>
      </a:accent1>
      <a:accent2>
        <a:srgbClr val="119280"/>
      </a:accent2>
      <a:accent3>
        <a:srgbClr val="1C59F2"/>
      </a:accent3>
      <a:accent4>
        <a:srgbClr val="FFC000"/>
      </a:accent4>
      <a:accent5>
        <a:srgbClr val="0070C0"/>
      </a:accent5>
      <a:accent6>
        <a:srgbClr val="05BBFF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613</Words>
  <Application>Microsoft Office PowerPoint</Application>
  <PresentationFormat>Widescreen</PresentationFormat>
  <Paragraphs>79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Times New Roman</vt:lpstr>
      <vt:lpstr>思源黑体 CN Bold</vt:lpstr>
      <vt:lpstr>DengXian</vt:lpstr>
      <vt:lpstr>Calibri</vt:lpstr>
      <vt:lpstr>DengXian</vt:lpstr>
      <vt:lpstr>6_Office 主题​​</vt:lpstr>
      <vt:lpstr>17_Office 主题​​</vt:lpstr>
      <vt:lpstr>14_Office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Xinyu Liu</dc:creator>
  <cp:lastModifiedBy>Xinyu Liu</cp:lastModifiedBy>
  <cp:revision>125</cp:revision>
  <cp:lastPrinted>2025-02-20T06:23:00Z</cp:lastPrinted>
  <dcterms:created xsi:type="dcterms:W3CDTF">2024-10-16T09:35:00Z</dcterms:created>
  <dcterms:modified xsi:type="dcterms:W3CDTF">2025-03-31T07:26:18Z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AC88B18D48614407AD75648E5DC52351_12</vt:lpwstr>
  </property>
  <property fmtid="{D5CDD505-2E9C-101B-9397-08002B2CF9AE}" pid="3" name="KSOProductBuildVer">
    <vt:lpwstr>2052-12.1.0.19770</vt:lpwstr>
  </property>
</Properties>
</file>