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  <p:sldMasterId id="214748366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9" r:id="rId9"/>
    <p:sldId id="262" r:id="rId10"/>
    <p:sldId id="263" r:id="rId11"/>
    <p:sldId id="267" r:id="rId12"/>
    <p:sldId id="270" r:id="rId13"/>
  </p:sldIdLst>
  <p:sldSz cx="14630400" cy="8229600"/>
  <p:notesSz cx="8229600" cy="14630400"/>
  <p:embeddedFontLst>
    <p:embeddedFont>
      <p:font typeface="微软雅黑" panose="020B0503020204020204" pitchFamily="34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ompt Medium" panose="020B0604020202020204" pitchFamily="34" charset="0"/>
      <p:regular r:id="rId22"/>
      <p:italic r:id="rId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B95"/>
    <a:srgbClr val="0A0B22"/>
    <a:srgbClr val="542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6160" cy="734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44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661536" y="0"/>
            <a:ext cx="3566160" cy="734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40"/>
            </a:lvl1pPr>
          </a:lstStyle>
          <a:p>
            <a:fld id="{0F9B84EA-7D68-4D60-9CB1-D50884785D1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3896341"/>
            <a:ext cx="3566160" cy="734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4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661536" y="13896341"/>
            <a:ext cx="3566160" cy="734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4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95B95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466320" y="7290435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378690" y="7334250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055690" y="7619800"/>
            <a:ext cx="3240000" cy="38016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939200" y="7619800"/>
            <a:ext cx="4752000" cy="3801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32720" y="7619800"/>
            <a:ext cx="3240000" cy="38016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055690" y="7619800"/>
            <a:ext cx="3240000" cy="38016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939200" y="7619800"/>
            <a:ext cx="4752000" cy="3801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0332720" y="7619800"/>
            <a:ext cx="3240000" cy="38016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545695" y="7234555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126595" y="7219950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640945" y="7498715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553950" y="7511415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129135" y="7190740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397740" y="7220585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507595" y="7294880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  <a:endParaRPr lang="en-US" altLang="zh-CN" sz="2400" b="1" i="1">
              <a:solidFill>
                <a:srgbClr val="FFFCF0"/>
              </a:solidFill>
              <a:latin typeface="Alibaba PuHuiTi 2.0 75 SemiBold" panose="00020600040101010101" charset="-122"/>
              <a:ea typeface="Alibaba PuHuiTi 2.0 75 SemiBold" panose="0002060004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urora-18_511cb5d5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 0"/>
          <p:cNvSpPr/>
          <p:nvPr/>
        </p:nvSpPr>
        <p:spPr>
          <a:xfrm>
            <a:off x="1865471" y="1845588"/>
            <a:ext cx="10899338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微软雅黑" charset="0"/>
                <a:ea typeface="微软雅黑" charset="0"/>
                <a:cs typeface="微软雅黑" charset="0"/>
              </a:rPr>
              <a:t>Jobene 真我探索奖・西浦创业家学院特别版</a:t>
            </a:r>
          </a:p>
        </p:txBody>
      </p:sp>
      <p:sp>
        <p:nvSpPr>
          <p:cNvPr id="3" name="Text 1"/>
          <p:cNvSpPr/>
          <p:nvPr/>
        </p:nvSpPr>
        <p:spPr>
          <a:xfrm>
            <a:off x="1828800" y="2901672"/>
            <a:ext cx="10972800" cy="1371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0800"/>
              </a:lnSpc>
              <a:buNone/>
            </a:pPr>
            <a:r>
              <a:rPr lang="en-US" sz="86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探索者计划书</a:t>
            </a:r>
            <a:endParaRPr lang="en-US" sz="8600" dirty="0"/>
          </a:p>
        </p:txBody>
      </p:sp>
      <p:sp>
        <p:nvSpPr>
          <p:cNvPr id="4" name="Text 2"/>
          <p:cNvSpPr/>
          <p:nvPr/>
        </p:nvSpPr>
        <p:spPr>
          <a:xfrm>
            <a:off x="864037" y="4643557"/>
            <a:ext cx="12902327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A95B95"/>
                </a:solidFill>
                <a:latin typeface="微软雅黑" charset="0"/>
                <a:ea typeface="微软雅黑" charset="0"/>
                <a:cs typeface="微软雅黑" charset="0"/>
              </a:rPr>
              <a:t>申报人：[您的姓名]</a:t>
            </a:r>
          </a:p>
        </p:txBody>
      </p:sp>
      <p:sp>
        <p:nvSpPr>
          <p:cNvPr id="5" name="Text 3"/>
          <p:cNvSpPr/>
          <p:nvPr/>
        </p:nvSpPr>
        <p:spPr>
          <a:xfrm>
            <a:off x="864037" y="5316260"/>
            <a:ext cx="12902327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所属学院/单位：[您的学院/单位]</a:t>
            </a:r>
          </a:p>
        </p:txBody>
      </p:sp>
      <p:sp>
        <p:nvSpPr>
          <p:cNvPr id="6" name="Text 4"/>
          <p:cNvSpPr/>
          <p:nvPr/>
        </p:nvSpPr>
        <p:spPr>
          <a:xfrm>
            <a:off x="864037" y="5988963"/>
            <a:ext cx="12902327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申报日期：[YYYY年MM月DD日]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1365" y="0"/>
            <a:ext cx="4928235" cy="8140700"/>
          </a:xfrm>
          <a:prstGeom prst="rect">
            <a:avLst/>
          </a:prstGeom>
          <a:solidFill>
            <a:srgbClr val="A95B9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9875520" y="731383"/>
            <a:ext cx="3657600" cy="1060840"/>
          </a:xfrm>
          <a:prstGeom prst="rect">
            <a:avLst/>
          </a:prstGeom>
          <a:noFill/>
        </p:spPr>
        <p:txBody>
          <a:bodyPr wrap="square" lIns="76200" tIns="30480" rIns="76200" bIns="30480" rtlCol="0" anchor="b" anchorCtr="0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600" b="1" spc="300" dirty="0">
                <a:solidFill>
                  <a:schemeClr val="lt1"/>
                </a:solidFill>
                <a:uFillTx/>
                <a:latin typeface="微软雅黑" charset="-122"/>
                <a:ea typeface="微软雅黑" charset="-122"/>
              </a:rPr>
              <a:t>谢谢聆听</a:t>
            </a:r>
          </a:p>
        </p:txBody>
      </p:sp>
      <p:sp>
        <p:nvSpPr>
          <p:cNvPr id="20" name="Title 6"/>
          <p:cNvSpPr txBox="1"/>
          <p:nvPr>
            <p:custDataLst>
              <p:tags r:id="rId3"/>
            </p:custDataLst>
          </p:nvPr>
        </p:nvSpPr>
        <p:spPr>
          <a:xfrm>
            <a:off x="9875520" y="2156521"/>
            <a:ext cx="3657600" cy="534169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6200" tIns="30480" rIns="76200" bIns="3048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联系方式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[您的姓名]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[您的专业/年级]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联系电话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[您的电话]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邮箱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[您的邮箱]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项目链接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[Demo链接/个人主页]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800" spc="8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期待与您深入交流探讨</a:t>
            </a:r>
          </a:p>
        </p:txBody>
      </p:sp>
      <p:sp>
        <p:nvSpPr>
          <p:cNvPr id="136" name="等腰三角形 135"/>
          <p:cNvSpPr/>
          <p:nvPr>
            <p:custDataLst>
              <p:tags r:id="rId4"/>
            </p:custDataLst>
          </p:nvPr>
        </p:nvSpPr>
        <p:spPr>
          <a:xfrm flipV="1">
            <a:off x="506688" y="2591211"/>
            <a:ext cx="5437330" cy="4687353"/>
          </a:xfrm>
          <a:prstGeom prst="triangle">
            <a:avLst/>
          </a:prstGeom>
          <a:noFill/>
          <a:ln w="101600">
            <a:solidFill>
              <a:schemeClr val="bg1">
                <a:lumMod val="7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11292"/>
            <a:ext cx="5486400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本次汇报议程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1990844"/>
            <a:ext cx="246817" cy="30861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64037" y="2379940"/>
            <a:ext cx="6327696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5" name="Text 2"/>
          <p:cNvSpPr/>
          <p:nvPr/>
        </p:nvSpPr>
        <p:spPr>
          <a:xfrm>
            <a:off x="864037" y="2564249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探索主题</a:t>
            </a:r>
          </a:p>
        </p:txBody>
      </p:sp>
      <p:sp>
        <p:nvSpPr>
          <p:cNvPr id="6" name="Text 3"/>
          <p:cNvSpPr/>
          <p:nvPr/>
        </p:nvSpPr>
        <p:spPr>
          <a:xfrm>
            <a:off x="864037" y="3055263"/>
            <a:ext cx="6327696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一句话概括我的梦想</a:t>
            </a: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549" y="1990844"/>
            <a:ext cx="246817" cy="30861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438549" y="2379940"/>
            <a:ext cx="63278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9" name="Text 5"/>
          <p:cNvSpPr/>
          <p:nvPr/>
        </p:nvSpPr>
        <p:spPr>
          <a:xfrm>
            <a:off x="7438549" y="2564249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目标与意义</a:t>
            </a:r>
          </a:p>
        </p:txBody>
      </p:sp>
      <p:sp>
        <p:nvSpPr>
          <p:cNvPr id="10" name="Text 6"/>
          <p:cNvSpPr/>
          <p:nvPr/>
        </p:nvSpPr>
        <p:spPr>
          <a:xfrm>
            <a:off x="7438549" y="3055263"/>
            <a:ext cx="6327815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为何要做？价值何在？</a:t>
            </a: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37" y="3882271"/>
            <a:ext cx="246817" cy="308610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864037" y="4271367"/>
            <a:ext cx="6327696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13" name="Text 8"/>
          <p:cNvSpPr/>
          <p:nvPr/>
        </p:nvSpPr>
        <p:spPr>
          <a:xfrm>
            <a:off x="864037" y="4455676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实施路径</a:t>
            </a:r>
          </a:p>
        </p:txBody>
      </p:sp>
      <p:sp>
        <p:nvSpPr>
          <p:cNvPr id="14" name="Text 9"/>
          <p:cNvSpPr/>
          <p:nvPr/>
        </p:nvSpPr>
        <p:spPr>
          <a:xfrm>
            <a:off x="864037" y="4946690"/>
            <a:ext cx="6327696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如何一步步实现它？</a:t>
            </a: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549" y="3882271"/>
            <a:ext cx="246817" cy="30861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438549" y="4271367"/>
            <a:ext cx="63278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17" name="Text 11"/>
          <p:cNvSpPr/>
          <p:nvPr/>
        </p:nvSpPr>
        <p:spPr>
          <a:xfrm>
            <a:off x="7438549" y="4455676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创新与技术</a:t>
            </a:r>
          </a:p>
        </p:txBody>
      </p:sp>
      <p:sp>
        <p:nvSpPr>
          <p:cNvPr id="18" name="Text 12"/>
          <p:cNvSpPr/>
          <p:nvPr/>
        </p:nvSpPr>
        <p:spPr>
          <a:xfrm>
            <a:off x="7438549" y="4946690"/>
            <a:ext cx="6327815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项目的核心与独特性</a:t>
            </a:r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37" y="5773698"/>
            <a:ext cx="246817" cy="30861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864037" y="6162794"/>
            <a:ext cx="6327696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21" name="Text 14"/>
          <p:cNvSpPr/>
          <p:nvPr/>
        </p:nvSpPr>
        <p:spPr>
          <a:xfrm>
            <a:off x="864037" y="6347103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预期成果</a:t>
            </a:r>
          </a:p>
        </p:txBody>
      </p:sp>
      <p:sp>
        <p:nvSpPr>
          <p:cNvPr id="22" name="Text 15"/>
          <p:cNvSpPr/>
          <p:nvPr/>
        </p:nvSpPr>
        <p:spPr>
          <a:xfrm>
            <a:off x="864037" y="6838117"/>
            <a:ext cx="6327696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最终将呈现什么？</a:t>
            </a:r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549" y="5773698"/>
            <a:ext cx="246817" cy="308610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7438549" y="6162794"/>
            <a:ext cx="63278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25" name="Text 17"/>
          <p:cNvSpPr/>
          <p:nvPr/>
        </p:nvSpPr>
        <p:spPr>
          <a:xfrm>
            <a:off x="7438549" y="6347103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我与Jobene</a:t>
            </a:r>
          </a:p>
        </p:txBody>
      </p:sp>
      <p:sp>
        <p:nvSpPr>
          <p:cNvPr id="26" name="Text 18"/>
          <p:cNvSpPr/>
          <p:nvPr/>
        </p:nvSpPr>
        <p:spPr>
          <a:xfrm>
            <a:off x="7438549" y="6838117"/>
            <a:ext cx="6327815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为什么是我？为何志同道合？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5463" y="517168"/>
            <a:ext cx="13000434" cy="19404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250"/>
              </a:lnSpc>
              <a:buNone/>
            </a:pPr>
            <a:r>
              <a:rPr lang="en-US" sz="8500" dirty="0">
                <a:solidFill>
                  <a:srgbClr val="C6BFEE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用一句话</a:t>
            </a:r>
          </a:p>
        </p:txBody>
      </p:sp>
      <p:sp>
        <p:nvSpPr>
          <p:cNvPr id="3" name="Text 1"/>
          <p:cNvSpPr/>
          <p:nvPr/>
        </p:nvSpPr>
        <p:spPr>
          <a:xfrm>
            <a:off x="4727734" y="2777014"/>
            <a:ext cx="5174933" cy="6467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050" dirty="0">
                <a:solidFill>
                  <a:srgbClr val="C6BFEE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让世界记住你的探索</a:t>
            </a:r>
          </a:p>
        </p:txBody>
      </p:sp>
      <p:sp>
        <p:nvSpPr>
          <p:cNvPr id="4" name="Text 2"/>
          <p:cNvSpPr/>
          <p:nvPr/>
        </p:nvSpPr>
        <p:spPr>
          <a:xfrm>
            <a:off x="1196578" y="3834249"/>
            <a:ext cx="12651224" cy="3725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A95B95"/>
                </a:solidFill>
                <a:latin typeface="微软雅黑" charset="0"/>
                <a:ea typeface="微软雅黑" charset="0"/>
                <a:cs typeface="微软雅黑" charset="0"/>
              </a:rPr>
              <a:t>[在这里写下你最具感染力的项目核心标语]</a:t>
            </a:r>
          </a:p>
        </p:txBody>
      </p:sp>
      <p:sp>
        <p:nvSpPr>
          <p:cNvPr id="5" name="Shape 3"/>
          <p:cNvSpPr/>
          <p:nvPr/>
        </p:nvSpPr>
        <p:spPr>
          <a:xfrm>
            <a:off x="814983" y="3940612"/>
            <a:ext cx="30480" cy="896422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6" name="Text 4"/>
          <p:cNvSpPr/>
          <p:nvPr/>
        </p:nvSpPr>
        <p:spPr>
          <a:xfrm>
            <a:off x="848003" y="4617006"/>
            <a:ext cx="13000434" cy="3725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i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例如：打造一个基于AI的元宇宙叙事平台，让每个人都能成为自己故事的创世神。</a:t>
            </a:r>
          </a:p>
        </p:txBody>
      </p:sp>
      <p:sp>
        <p:nvSpPr>
          <p:cNvPr id="7" name="Shape 5"/>
          <p:cNvSpPr/>
          <p:nvPr/>
        </p:nvSpPr>
        <p:spPr>
          <a:xfrm>
            <a:off x="814983" y="5225455"/>
            <a:ext cx="6383774" cy="804148"/>
          </a:xfrm>
          <a:prstGeom prst="roundRect">
            <a:avLst>
              <a:gd name="adj" fmla="val 1216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55370" y="5465842"/>
            <a:ext cx="2587466" cy="3233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#元宇宙</a:t>
            </a:r>
          </a:p>
        </p:txBody>
      </p:sp>
      <p:sp>
        <p:nvSpPr>
          <p:cNvPr id="9" name="Shape 7"/>
          <p:cNvSpPr/>
          <p:nvPr/>
        </p:nvSpPr>
        <p:spPr>
          <a:xfrm>
            <a:off x="7431524" y="5225455"/>
            <a:ext cx="6383893" cy="804148"/>
          </a:xfrm>
          <a:prstGeom prst="roundRect">
            <a:avLst>
              <a:gd name="adj" fmla="val 1216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71911" y="5465842"/>
            <a:ext cx="2587466" cy="3233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#AI生成</a:t>
            </a:r>
          </a:p>
        </p:txBody>
      </p:sp>
      <p:sp>
        <p:nvSpPr>
          <p:cNvPr id="11" name="Shape 9"/>
          <p:cNvSpPr/>
          <p:nvPr/>
        </p:nvSpPr>
        <p:spPr>
          <a:xfrm>
            <a:off x="814983" y="6262370"/>
            <a:ext cx="6383774" cy="804148"/>
          </a:xfrm>
          <a:prstGeom prst="roundRect">
            <a:avLst>
              <a:gd name="adj" fmla="val 1216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55370" y="6502757"/>
            <a:ext cx="2587466" cy="3233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#沉浸式叙事</a:t>
            </a:r>
          </a:p>
        </p:txBody>
      </p:sp>
      <p:sp>
        <p:nvSpPr>
          <p:cNvPr id="13" name="Shape 11"/>
          <p:cNvSpPr/>
          <p:nvPr/>
        </p:nvSpPr>
        <p:spPr>
          <a:xfrm>
            <a:off x="7431524" y="6262370"/>
            <a:ext cx="6383893" cy="804148"/>
          </a:xfrm>
          <a:prstGeom prst="roundRect">
            <a:avLst>
              <a:gd name="adj" fmla="val 1216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671911" y="6502757"/>
            <a:ext cx="2587466" cy="3233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#UGC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4628" y="661988"/>
            <a:ext cx="5299829" cy="6623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C6BFEE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目标与意义</a:t>
            </a:r>
          </a:p>
        </p:txBody>
      </p:sp>
      <p:sp>
        <p:nvSpPr>
          <p:cNvPr id="3" name="Text 1"/>
          <p:cNvSpPr/>
          <p:nvPr/>
        </p:nvSpPr>
        <p:spPr>
          <a:xfrm>
            <a:off x="834628" y="1681996"/>
            <a:ext cx="4132659" cy="39743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A95B95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为什么是现在？为什么是你？</a:t>
            </a:r>
          </a:p>
        </p:txBody>
      </p:sp>
      <p:sp>
        <p:nvSpPr>
          <p:cNvPr id="4" name="Text 2"/>
          <p:cNvSpPr/>
          <p:nvPr/>
        </p:nvSpPr>
        <p:spPr>
          <a:xfrm>
            <a:off x="835263" y="2496503"/>
            <a:ext cx="2746653" cy="3312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C6BFEE"/>
                </a:solidFill>
                <a:latin typeface="微软雅黑" charset="0"/>
                <a:ea typeface="微软雅黑" charset="0"/>
                <a:cs typeface="微软雅黑" charset="0"/>
              </a:rPr>
              <a:t>核心目标 (SMART原则)</a:t>
            </a:r>
          </a:p>
        </p:txBody>
      </p:sp>
      <p:sp>
        <p:nvSpPr>
          <p:cNvPr id="5" name="Text 3"/>
          <p:cNvSpPr/>
          <p:nvPr/>
        </p:nvSpPr>
        <p:spPr>
          <a:xfrm>
            <a:off x="834628" y="3245287"/>
            <a:ext cx="7543919" cy="3814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SzPct val="100000"/>
              <a:buNone/>
            </a:pPr>
            <a:r>
              <a:rPr lang="en-US" sz="18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具体</a:t>
            </a: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：开发一个具备[某某功能]的[某某产品]原型</a:t>
            </a:r>
            <a:endParaRPr lang="en-US" sz="18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4628" y="3710226"/>
            <a:ext cx="7543919" cy="3814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SzPct val="100000"/>
              <a:buNone/>
            </a:pPr>
            <a:r>
              <a:rPr lang="en-US" sz="18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可衡量</a:t>
            </a: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：在[时间点]前，达成[用户数/访问量/内容量]等指标</a:t>
            </a:r>
            <a:endParaRPr lang="en-US" sz="18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34628" y="4175165"/>
            <a:ext cx="7543919" cy="3814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SzPct val="100000"/>
              <a:buNone/>
            </a:pPr>
            <a:r>
              <a:rPr lang="en-US" sz="18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可实现</a:t>
            </a: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：基于我已有的[技术积累/项目经验]</a:t>
            </a:r>
            <a:endParaRPr lang="en-US" sz="18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34628" y="4640104"/>
            <a:ext cx="7543919" cy="3814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SzPct val="100000"/>
              <a:buNone/>
            </a:pPr>
            <a:r>
              <a:rPr lang="en-US" sz="18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相关性</a:t>
            </a: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：紧密契合"真我表达"与"元宇宙技术"的奖项宗旨</a:t>
            </a:r>
            <a:endParaRPr lang="en-US" sz="18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34628" y="5105043"/>
            <a:ext cx="7543919" cy="3814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SzPct val="100000"/>
              <a:buNone/>
            </a:pPr>
            <a:r>
              <a:rPr lang="en-US" sz="18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时限性</a:t>
            </a: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：计划于[YYYY年MM月]完成首期开发</a:t>
            </a:r>
            <a:endParaRPr lang="en-US" sz="18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967907" y="2651641"/>
            <a:ext cx="4835366" cy="3814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>
              <a:latin typeface="微软雅黑" charset="0"/>
              <a:ea typeface="微软雅黑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34628" y="5806480"/>
            <a:ext cx="4161353" cy="1729383"/>
          </a:xfrm>
          <a:prstGeom prst="roundRect">
            <a:avLst>
              <a:gd name="adj" fmla="val 33098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80730" y="6084332"/>
            <a:ext cx="2649855" cy="3312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技术层面</a:t>
            </a:r>
          </a:p>
        </p:txBody>
      </p:sp>
      <p:sp>
        <p:nvSpPr>
          <p:cNvPr id="13" name="Text 11"/>
          <p:cNvSpPr/>
          <p:nvPr/>
        </p:nvSpPr>
        <p:spPr>
          <a:xfrm>
            <a:off x="1080730" y="6558558"/>
            <a:ext cx="366914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探索了[某种技术]在[某个领域]应用的新范式</a:t>
            </a:r>
          </a:p>
        </p:txBody>
      </p:sp>
      <p:sp>
        <p:nvSpPr>
          <p:cNvPr id="14" name="Shape 12"/>
          <p:cNvSpPr/>
          <p:nvPr/>
        </p:nvSpPr>
        <p:spPr>
          <a:xfrm>
            <a:off x="5234464" y="5806480"/>
            <a:ext cx="4161353" cy="1729383"/>
          </a:xfrm>
          <a:prstGeom prst="roundRect">
            <a:avLst>
              <a:gd name="adj" fmla="val 33098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0566" y="6084332"/>
            <a:ext cx="2649855" cy="3312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文化层面</a:t>
            </a:r>
          </a:p>
        </p:txBody>
      </p:sp>
      <p:sp>
        <p:nvSpPr>
          <p:cNvPr id="16" name="Text 14"/>
          <p:cNvSpPr/>
          <p:nvPr/>
        </p:nvSpPr>
        <p:spPr>
          <a:xfrm>
            <a:off x="5480566" y="6558558"/>
            <a:ext cx="3669149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为年轻人提供了[一种新的]表达自我、连接彼此的方式</a:t>
            </a:r>
          </a:p>
        </p:txBody>
      </p:sp>
      <p:sp>
        <p:nvSpPr>
          <p:cNvPr id="17" name="Shape 15"/>
          <p:cNvSpPr/>
          <p:nvPr/>
        </p:nvSpPr>
        <p:spPr>
          <a:xfrm>
            <a:off x="9634299" y="5790605"/>
            <a:ext cx="4161473" cy="1729383"/>
          </a:xfrm>
          <a:prstGeom prst="roundRect">
            <a:avLst>
              <a:gd name="adj" fmla="val 33098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880402" y="6084332"/>
            <a:ext cx="2649855" cy="3312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社会层面</a:t>
            </a:r>
          </a:p>
        </p:txBody>
      </p:sp>
      <p:sp>
        <p:nvSpPr>
          <p:cNvPr id="19" name="Text 17"/>
          <p:cNvSpPr/>
          <p:nvPr/>
        </p:nvSpPr>
        <p:spPr>
          <a:xfrm>
            <a:off x="9880402" y="6558558"/>
            <a:ext cx="3669268" cy="7629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有望解决[某个小痛点]或赋能[某类群体]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0663" y="1153795"/>
            <a:ext cx="3433405" cy="4292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4400" dirty="0">
                <a:solidFill>
                  <a:srgbClr val="C6BFEE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实施路径</a:t>
            </a:r>
          </a:p>
        </p:txBody>
      </p:sp>
      <p:sp>
        <p:nvSpPr>
          <p:cNvPr id="3" name="Text 1"/>
          <p:cNvSpPr/>
          <p:nvPr/>
        </p:nvSpPr>
        <p:spPr>
          <a:xfrm>
            <a:off x="548005" y="2007235"/>
            <a:ext cx="2060575" cy="2470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3200" dirty="0">
                <a:solidFill>
                  <a:srgbClr val="A95B95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你的路线图与里程碑</a:t>
            </a:r>
          </a:p>
        </p:txBody>
      </p:sp>
      <p:sp>
        <p:nvSpPr>
          <p:cNvPr id="4" name="Text 2"/>
          <p:cNvSpPr/>
          <p:nvPr/>
        </p:nvSpPr>
        <p:spPr>
          <a:xfrm>
            <a:off x="540663" y="2733080"/>
            <a:ext cx="13549074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如何将想法变为现实？</a:t>
            </a:r>
          </a:p>
        </p:txBody>
      </p:sp>
      <p:sp>
        <p:nvSpPr>
          <p:cNvPr id="5" name="Shape 3"/>
          <p:cNvSpPr/>
          <p:nvPr/>
        </p:nvSpPr>
        <p:spPr>
          <a:xfrm>
            <a:off x="540663" y="4851440"/>
            <a:ext cx="13549074" cy="22860"/>
          </a:xfrm>
          <a:prstGeom prst="roundRect">
            <a:avLst>
              <a:gd name="adj" fmla="val 283866"/>
            </a:avLst>
          </a:prstGeom>
          <a:solidFill>
            <a:srgbClr val="6D4562"/>
          </a:solidFill>
        </p:spPr>
      </p:sp>
      <p:sp>
        <p:nvSpPr>
          <p:cNvPr id="6" name="Shape 4"/>
          <p:cNvSpPr/>
          <p:nvPr/>
        </p:nvSpPr>
        <p:spPr>
          <a:xfrm>
            <a:off x="3181112" y="4542532"/>
            <a:ext cx="22860" cy="308967"/>
          </a:xfrm>
          <a:prstGeom prst="roundRect">
            <a:avLst>
              <a:gd name="adj" fmla="val 283866"/>
            </a:avLst>
          </a:prstGeom>
          <a:solidFill>
            <a:srgbClr val="6D4562"/>
          </a:solidFill>
        </p:spPr>
      </p:sp>
      <p:sp>
        <p:nvSpPr>
          <p:cNvPr id="7" name="Shape 5"/>
          <p:cNvSpPr/>
          <p:nvPr/>
        </p:nvSpPr>
        <p:spPr>
          <a:xfrm>
            <a:off x="3134618" y="4793456"/>
            <a:ext cx="115848" cy="115848"/>
          </a:xfrm>
          <a:prstGeom prst="roundRect">
            <a:avLst>
              <a:gd name="adj" fmla="val 394655"/>
            </a:avLst>
          </a:prstGeom>
          <a:solidFill>
            <a:srgbClr val="A95B95"/>
          </a:solidFill>
        </p:spPr>
      </p:sp>
      <p:sp>
        <p:nvSpPr>
          <p:cNvPr id="8" name="Text 6"/>
          <p:cNvSpPr/>
          <p:nvPr/>
        </p:nvSpPr>
        <p:spPr>
          <a:xfrm>
            <a:off x="2334220" y="3153966"/>
            <a:ext cx="1716643" cy="2145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第一阶段</a:t>
            </a:r>
          </a:p>
        </p:txBody>
      </p:sp>
      <p:sp>
        <p:nvSpPr>
          <p:cNvPr id="9" name="Text 7"/>
          <p:cNvSpPr/>
          <p:nvPr/>
        </p:nvSpPr>
        <p:spPr>
          <a:xfrm>
            <a:off x="695087" y="3461147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MM-DD ~ MM-DD</a:t>
            </a:r>
          </a:p>
        </p:txBody>
      </p:sp>
      <p:sp>
        <p:nvSpPr>
          <p:cNvPr id="10" name="Text 8"/>
          <p:cNvSpPr/>
          <p:nvPr/>
        </p:nvSpPr>
        <p:spPr>
          <a:xfrm>
            <a:off x="695087" y="3800951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技术调研与团队组建</a:t>
            </a:r>
          </a:p>
        </p:txBody>
      </p:sp>
      <p:sp>
        <p:nvSpPr>
          <p:cNvPr id="11" name="Text 9"/>
          <p:cNvSpPr/>
          <p:nvPr/>
        </p:nvSpPr>
        <p:spPr>
          <a:xfrm>
            <a:off x="695087" y="4140756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 err="1">
                <a:solidFill>
                  <a:srgbClr val="A95B95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交付：技术选型报告、核心团队简介</a:t>
            </a:r>
            <a:endParaRPr lang="en-US" sz="2400" dirty="0">
              <a:solidFill>
                <a:srgbClr val="A95B95"/>
              </a:solidFill>
              <a:latin typeface="微软雅黑" charset="0"/>
              <a:ea typeface="微软雅黑" charset="0"/>
              <a:cs typeface="Mukta Light" panose="020B0000000000000000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929551" y="4851380"/>
            <a:ext cx="22860" cy="308967"/>
          </a:xfrm>
          <a:prstGeom prst="roundRect">
            <a:avLst>
              <a:gd name="adj" fmla="val 283866"/>
            </a:avLst>
          </a:prstGeom>
          <a:solidFill>
            <a:srgbClr val="6D4562"/>
          </a:solidFill>
        </p:spPr>
      </p:sp>
      <p:sp>
        <p:nvSpPr>
          <p:cNvPr id="13" name="Shape 11"/>
          <p:cNvSpPr/>
          <p:nvPr/>
        </p:nvSpPr>
        <p:spPr>
          <a:xfrm>
            <a:off x="5883057" y="4793456"/>
            <a:ext cx="115848" cy="115848"/>
          </a:xfrm>
          <a:prstGeom prst="roundRect">
            <a:avLst>
              <a:gd name="adj" fmla="val 394655"/>
            </a:avLst>
          </a:prstGeom>
          <a:solidFill>
            <a:srgbClr val="A95B95"/>
          </a:solidFill>
        </p:spPr>
      </p:sp>
      <p:sp>
        <p:nvSpPr>
          <p:cNvPr id="14" name="Text 12"/>
          <p:cNvSpPr/>
          <p:nvPr/>
        </p:nvSpPr>
        <p:spPr>
          <a:xfrm>
            <a:off x="5082659" y="5314950"/>
            <a:ext cx="1716643" cy="2145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第二阶段</a:t>
            </a:r>
          </a:p>
        </p:txBody>
      </p:sp>
      <p:sp>
        <p:nvSpPr>
          <p:cNvPr id="15" name="Text 13"/>
          <p:cNvSpPr/>
          <p:nvPr/>
        </p:nvSpPr>
        <p:spPr>
          <a:xfrm>
            <a:off x="3443526" y="5622131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MM-DD ~ MM-DD</a:t>
            </a:r>
          </a:p>
        </p:txBody>
      </p:sp>
      <p:sp>
        <p:nvSpPr>
          <p:cNvPr id="16" name="Text 14"/>
          <p:cNvSpPr/>
          <p:nvPr/>
        </p:nvSpPr>
        <p:spPr>
          <a:xfrm>
            <a:off x="3443526" y="5961936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核心功能开发与测试</a:t>
            </a:r>
          </a:p>
        </p:txBody>
      </p:sp>
      <p:sp>
        <p:nvSpPr>
          <p:cNvPr id="17" name="Text 15"/>
          <p:cNvSpPr/>
          <p:nvPr/>
        </p:nvSpPr>
        <p:spPr>
          <a:xfrm>
            <a:off x="3443526" y="6301740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>
                <a:solidFill>
                  <a:srgbClr val="A95B95"/>
                </a:solidFill>
                <a:latin typeface="微软雅黑" charset="0"/>
                <a:ea typeface="微软雅黑" charset="0"/>
                <a:cs typeface="微软雅黑" charset="0"/>
              </a:rPr>
              <a:t>交付：可运行Alpha版、内测反馈</a:t>
            </a:r>
          </a:p>
        </p:txBody>
      </p:sp>
      <p:sp>
        <p:nvSpPr>
          <p:cNvPr id="18" name="Shape 16"/>
          <p:cNvSpPr/>
          <p:nvPr/>
        </p:nvSpPr>
        <p:spPr>
          <a:xfrm>
            <a:off x="8677989" y="4542532"/>
            <a:ext cx="22860" cy="308967"/>
          </a:xfrm>
          <a:prstGeom prst="roundRect">
            <a:avLst>
              <a:gd name="adj" fmla="val 283866"/>
            </a:avLst>
          </a:prstGeom>
          <a:solidFill>
            <a:srgbClr val="6D4562"/>
          </a:solidFill>
        </p:spPr>
      </p:sp>
      <p:sp>
        <p:nvSpPr>
          <p:cNvPr id="19" name="Shape 17"/>
          <p:cNvSpPr/>
          <p:nvPr/>
        </p:nvSpPr>
        <p:spPr>
          <a:xfrm>
            <a:off x="8631495" y="4793456"/>
            <a:ext cx="115848" cy="115848"/>
          </a:xfrm>
          <a:prstGeom prst="roundRect">
            <a:avLst>
              <a:gd name="adj" fmla="val 394655"/>
            </a:avLst>
          </a:prstGeom>
          <a:solidFill>
            <a:srgbClr val="A95B95"/>
          </a:solidFill>
        </p:spPr>
      </p:sp>
      <p:sp>
        <p:nvSpPr>
          <p:cNvPr id="20" name="Text 18"/>
          <p:cNvSpPr/>
          <p:nvPr/>
        </p:nvSpPr>
        <p:spPr>
          <a:xfrm>
            <a:off x="7831098" y="3153966"/>
            <a:ext cx="1716643" cy="2145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第三阶段</a:t>
            </a:r>
          </a:p>
        </p:txBody>
      </p:sp>
      <p:sp>
        <p:nvSpPr>
          <p:cNvPr id="21" name="Text 19"/>
          <p:cNvSpPr/>
          <p:nvPr/>
        </p:nvSpPr>
        <p:spPr>
          <a:xfrm>
            <a:off x="6191964" y="3461147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MM-DD ~ MM-DD</a:t>
            </a:r>
          </a:p>
        </p:txBody>
      </p:sp>
      <p:sp>
        <p:nvSpPr>
          <p:cNvPr id="22" name="Text 20"/>
          <p:cNvSpPr/>
          <p:nvPr/>
        </p:nvSpPr>
        <p:spPr>
          <a:xfrm>
            <a:off x="6191964" y="3800951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产品化与迭代优化</a:t>
            </a:r>
          </a:p>
        </p:txBody>
      </p:sp>
      <p:sp>
        <p:nvSpPr>
          <p:cNvPr id="23" name="Text 21"/>
          <p:cNvSpPr/>
          <p:nvPr/>
        </p:nvSpPr>
        <p:spPr>
          <a:xfrm>
            <a:off x="6191964" y="4140756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>
                <a:solidFill>
                  <a:srgbClr val="A95B95"/>
                </a:solidFill>
                <a:latin typeface="微软雅黑" charset="0"/>
                <a:ea typeface="微软雅黑" charset="0"/>
                <a:cs typeface="微软雅黑" charset="0"/>
              </a:rPr>
              <a:t>交付：开放Beta版、用户增长数据</a:t>
            </a:r>
          </a:p>
        </p:txBody>
      </p:sp>
      <p:sp>
        <p:nvSpPr>
          <p:cNvPr id="24" name="Shape 22"/>
          <p:cNvSpPr/>
          <p:nvPr/>
        </p:nvSpPr>
        <p:spPr>
          <a:xfrm>
            <a:off x="11426428" y="4851380"/>
            <a:ext cx="22860" cy="308967"/>
          </a:xfrm>
          <a:prstGeom prst="roundRect">
            <a:avLst>
              <a:gd name="adj" fmla="val 283866"/>
            </a:avLst>
          </a:prstGeom>
          <a:solidFill>
            <a:srgbClr val="6D4562"/>
          </a:solidFill>
        </p:spPr>
      </p:sp>
      <p:sp>
        <p:nvSpPr>
          <p:cNvPr id="25" name="Shape 23"/>
          <p:cNvSpPr/>
          <p:nvPr/>
        </p:nvSpPr>
        <p:spPr>
          <a:xfrm>
            <a:off x="11379934" y="4793456"/>
            <a:ext cx="115848" cy="115848"/>
          </a:xfrm>
          <a:prstGeom prst="roundRect">
            <a:avLst>
              <a:gd name="adj" fmla="val 394655"/>
            </a:avLst>
          </a:prstGeom>
          <a:solidFill>
            <a:srgbClr val="A95B95"/>
          </a:solidFill>
        </p:spPr>
      </p:sp>
      <p:sp>
        <p:nvSpPr>
          <p:cNvPr id="26" name="Text 24"/>
          <p:cNvSpPr/>
          <p:nvPr/>
        </p:nvSpPr>
        <p:spPr>
          <a:xfrm>
            <a:off x="10579537" y="5314950"/>
            <a:ext cx="1716643" cy="2145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未来展望</a:t>
            </a:r>
          </a:p>
        </p:txBody>
      </p:sp>
      <p:sp>
        <p:nvSpPr>
          <p:cNvPr id="27" name="Text 25"/>
          <p:cNvSpPr/>
          <p:nvPr/>
        </p:nvSpPr>
        <p:spPr>
          <a:xfrm>
            <a:off x="8940403" y="5622131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Beyond</a:t>
            </a:r>
          </a:p>
        </p:txBody>
      </p:sp>
      <p:sp>
        <p:nvSpPr>
          <p:cNvPr id="28" name="Text 26"/>
          <p:cNvSpPr/>
          <p:nvPr/>
        </p:nvSpPr>
        <p:spPr>
          <a:xfrm>
            <a:off x="8940403" y="5961936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拓展与深化</a:t>
            </a:r>
          </a:p>
        </p:txBody>
      </p:sp>
      <p:sp>
        <p:nvSpPr>
          <p:cNvPr id="29" name="Text 27"/>
          <p:cNvSpPr/>
          <p:nvPr/>
        </p:nvSpPr>
        <p:spPr>
          <a:xfrm>
            <a:off x="8940403" y="6301740"/>
            <a:ext cx="4994910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交付：寻求合作、探索商业化</a:t>
            </a:r>
          </a:p>
        </p:txBody>
      </p:sp>
      <p:sp>
        <p:nvSpPr>
          <p:cNvPr id="32" name="Text 30"/>
          <p:cNvSpPr/>
          <p:nvPr/>
        </p:nvSpPr>
        <p:spPr>
          <a:xfrm>
            <a:off x="695206" y="8073192"/>
            <a:ext cx="185273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2872026" y="68304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037415" y="68304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7202805" y="68304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9368195" y="68304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11533584" y="6830497"/>
            <a:ext cx="2394109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702826" y="7278172"/>
            <a:ext cx="185273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2872026" y="727817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5037415" y="727817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7202805" y="727817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9368195" y="727817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11533584" y="7278172"/>
            <a:ext cx="2394109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702826" y="7725847"/>
            <a:ext cx="185273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2872026" y="772584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7202805" y="772584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9368195" y="772584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11533584" y="7725847"/>
            <a:ext cx="2394109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702826" y="8173522"/>
            <a:ext cx="185273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2872026" y="817352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5037415" y="817352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7202805" y="817352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7" name="Text 55"/>
          <p:cNvSpPr/>
          <p:nvPr/>
        </p:nvSpPr>
        <p:spPr>
          <a:xfrm>
            <a:off x="9368195" y="8173522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11533584" y="8173522"/>
            <a:ext cx="2394109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59" name="Shape 57"/>
          <p:cNvSpPr/>
          <p:nvPr/>
        </p:nvSpPr>
        <p:spPr>
          <a:xfrm>
            <a:off x="548283" y="8520946"/>
            <a:ext cx="13533834" cy="447675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60" name="Text 58"/>
          <p:cNvSpPr/>
          <p:nvPr/>
        </p:nvSpPr>
        <p:spPr>
          <a:xfrm>
            <a:off x="702826" y="8621197"/>
            <a:ext cx="185273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61" name="Text 59"/>
          <p:cNvSpPr/>
          <p:nvPr/>
        </p:nvSpPr>
        <p:spPr>
          <a:xfrm>
            <a:off x="2872026" y="86211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62" name="Text 60"/>
          <p:cNvSpPr/>
          <p:nvPr/>
        </p:nvSpPr>
        <p:spPr>
          <a:xfrm>
            <a:off x="5037415" y="86211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63" name="Text 61"/>
          <p:cNvSpPr/>
          <p:nvPr/>
        </p:nvSpPr>
        <p:spPr>
          <a:xfrm>
            <a:off x="7202805" y="86211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9368195" y="8621197"/>
            <a:ext cx="1848922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  <p:sp>
        <p:nvSpPr>
          <p:cNvPr id="65" name="Text 63"/>
          <p:cNvSpPr/>
          <p:nvPr/>
        </p:nvSpPr>
        <p:spPr>
          <a:xfrm>
            <a:off x="11533584" y="8621197"/>
            <a:ext cx="2394109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Iwtqw8wmCJOOTE6wgJAt"/>
          <p:cNvPicPr>
            <a:picLocks noChangeAspect="1"/>
          </p:cNvPicPr>
          <p:nvPr/>
        </p:nvPicPr>
        <p:blipFill>
          <a:blip r:embed="rId13">
            <a:alphaModFix amt="80000"/>
          </a:blip>
          <a:stretch>
            <a:fillRect/>
          </a:stretch>
        </p:blipFill>
        <p:spPr>
          <a:xfrm>
            <a:off x="8085455" y="0"/>
            <a:ext cx="6116320" cy="8229600"/>
          </a:xfrm>
          <a:prstGeom prst="rect">
            <a:avLst/>
          </a:prstGeom>
          <a:effectLst>
            <a:softEdge rad="596900"/>
          </a:effectLst>
        </p:spPr>
      </p:pic>
      <p:grpSp>
        <p:nvGrpSpPr>
          <p:cNvPr id="44" name="组合 43"/>
          <p:cNvGrpSpPr/>
          <p:nvPr>
            <p:custDataLst>
              <p:tags r:id="rId2"/>
            </p:custDataLst>
          </p:nvPr>
        </p:nvGrpSpPr>
        <p:grpSpPr>
          <a:xfrm rot="3089906">
            <a:off x="11238502" y="5435620"/>
            <a:ext cx="343074" cy="353777"/>
            <a:chOff x="5334043" y="1683587"/>
            <a:chExt cx="619308" cy="638631"/>
          </a:xfrm>
          <a:solidFill>
            <a:schemeClr val="bg1">
              <a:alpha val="99000"/>
            </a:schemeClr>
          </a:solidFill>
        </p:grpSpPr>
        <p:sp>
          <p:nvSpPr>
            <p:cNvPr id="45" name="矩形: 圆角 32"/>
            <p:cNvSpPr/>
            <p:nvPr>
              <p:custDataLst>
                <p:tags r:id="rId7"/>
              </p:custDataLst>
            </p:nvPr>
          </p:nvSpPr>
          <p:spPr>
            <a:xfrm rot="5400000">
              <a:off x="5421187" y="1879766"/>
              <a:ext cx="66675" cy="240963"/>
            </a:xfrm>
            <a:prstGeom prst="roundRect">
              <a:avLst>
                <a:gd name="adj" fmla="val 50000"/>
              </a:avLst>
            </a:prstGeom>
            <a:solidFill>
              <a:prstClr val="blac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: 圆角 33"/>
            <p:cNvSpPr/>
            <p:nvPr>
              <p:custDataLst>
                <p:tags r:id="rId8"/>
              </p:custDataLst>
            </p:nvPr>
          </p:nvSpPr>
          <p:spPr>
            <a:xfrm>
              <a:off x="5613795" y="2081255"/>
              <a:ext cx="66675" cy="240963"/>
            </a:xfrm>
            <a:prstGeom prst="roundRect">
              <a:avLst>
                <a:gd name="adj" fmla="val 50000"/>
              </a:avLst>
            </a:prstGeom>
            <a:solidFill>
              <a:prstClr val="blac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: 圆角 34"/>
            <p:cNvSpPr/>
            <p:nvPr>
              <p:custDataLst>
                <p:tags r:id="rId9"/>
              </p:custDataLst>
            </p:nvPr>
          </p:nvSpPr>
          <p:spPr>
            <a:xfrm rot="16200000">
              <a:off x="5799532" y="1879766"/>
              <a:ext cx="66675" cy="240963"/>
            </a:xfrm>
            <a:prstGeom prst="roundRect">
              <a:avLst>
                <a:gd name="adj" fmla="val 50000"/>
              </a:avLst>
            </a:prstGeom>
            <a:solidFill>
              <a:prstClr val="blac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35"/>
            <p:cNvSpPr/>
            <p:nvPr>
              <p:custDataLst>
                <p:tags r:id="rId10"/>
              </p:custDataLst>
            </p:nvPr>
          </p:nvSpPr>
          <p:spPr>
            <a:xfrm>
              <a:off x="5613795" y="1683587"/>
              <a:ext cx="66675" cy="240963"/>
            </a:xfrm>
            <a:prstGeom prst="roundRect">
              <a:avLst>
                <a:gd name="adj" fmla="val 50000"/>
              </a:avLst>
            </a:prstGeom>
            <a:solidFill>
              <a:prstClr val="blac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1097232" y="761276"/>
            <a:ext cx="6149340" cy="844706"/>
          </a:xfrm>
          <a:prstGeom prst="rect">
            <a:avLst/>
          </a:prstGeom>
          <a:noFill/>
        </p:spPr>
        <p:txBody>
          <a:bodyPr wrap="square" lIns="76200" tIns="30480" rIns="76200" bIns="30480" rtlCol="0" anchor="b" anchorCtr="0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spc="220" dirty="0">
                <a:solidFill>
                  <a:schemeClr val="lt1"/>
                </a:solidFill>
                <a:uFillTx/>
                <a:latin typeface="微软雅黑" charset="-122"/>
                <a:ea typeface="微软雅黑" charset="-122"/>
              </a:rPr>
              <a:t>创新与技术</a:t>
            </a:r>
          </a:p>
        </p:txBody>
      </p:sp>
      <p:sp>
        <p:nvSpPr>
          <p:cNvPr id="26" name="Title 6"/>
          <p:cNvSpPr txBox="1"/>
          <p:nvPr>
            <p:custDataLst>
              <p:tags r:id="rId4"/>
            </p:custDataLst>
          </p:nvPr>
        </p:nvSpPr>
        <p:spPr>
          <a:xfrm>
            <a:off x="1097232" y="1970281"/>
            <a:ext cx="6149340" cy="549804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6200" tIns="30480" rIns="76200" bIns="3048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项目的核心引擎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技术创新点(</a:t>
            </a:r>
            <a:r>
              <a:rPr lang="zh-CN" alt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以下任选）</a:t>
            </a:r>
            <a:endParaRPr lang="en-US" sz="1600" spc="4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charset="-122"/>
              <a:ea typeface="微软雅黑" charset="-122"/>
              <a:cs typeface="微软雅黑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技术栈：采用了[Unity/Unreal]、[Blender]、[Three.js]、[特定AI模型]等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创新融合：将[技术A]与[技术B]结合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技术壁垒：项目的技术难点和我的解决方案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模式/理念创新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提出了一种新的[UGC/PGC/AIGC]内容生成或组织方式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在设计中融入了对[数字身份/虚拟社交/叙事哲学]的思考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叙事创作工具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智能叙事生成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交互式虚拟剧情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600" spc="4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创新解决方案</a:t>
            </a:r>
          </a:p>
        </p:txBody>
      </p:sp>
      <p:sp>
        <p:nvSpPr>
          <p:cNvPr id="2" name="Text 42"/>
          <p:cNvSpPr/>
          <p:nvPr>
            <p:custDataLst>
              <p:tags r:id="rId5"/>
            </p:custDataLst>
          </p:nvPr>
        </p:nvSpPr>
        <p:spPr>
          <a:xfrm>
            <a:off x="11533584" y="7278172"/>
            <a:ext cx="2394109" cy="247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2400" dirty="0"/>
          </a:p>
        </p:txBody>
      </p:sp>
      <p:sp>
        <p:nvSpPr>
          <p:cNvPr id="6" name="文本框 5"/>
          <p:cNvSpPr txBox="1"/>
          <p:nvPr userDrawn="1">
            <p:custDataLst>
              <p:tags r:id="rId6"/>
            </p:custDataLst>
          </p:nvPr>
        </p:nvSpPr>
        <p:spPr>
          <a:xfrm>
            <a:off x="12397740" y="7468235"/>
            <a:ext cx="156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FCF0"/>
                </a:solidFill>
                <a:latin typeface="Alibaba PuHuiTi 2.0 75 SemiBold" panose="00020600040101010101" charset="-122"/>
                <a:ea typeface="Alibaba PuHuiTi 2.0 75 SemiBold" panose="00020600040101010101" charset="-122"/>
              </a:rPr>
              <a:t>JobEnE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7468" y="554117"/>
            <a:ext cx="4428768" cy="5536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C6BFEE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预期成果</a:t>
            </a:r>
          </a:p>
        </p:txBody>
      </p:sp>
      <p:sp>
        <p:nvSpPr>
          <p:cNvPr id="3" name="Text 1"/>
          <p:cNvSpPr/>
          <p:nvPr/>
        </p:nvSpPr>
        <p:spPr>
          <a:xfrm>
            <a:off x="697468" y="1406604"/>
            <a:ext cx="2657237" cy="3321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A95B95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你将交付什么？</a:t>
            </a:r>
          </a:p>
        </p:txBody>
      </p:sp>
      <p:sp>
        <p:nvSpPr>
          <p:cNvPr id="4" name="Text 2"/>
          <p:cNvSpPr/>
          <p:nvPr/>
        </p:nvSpPr>
        <p:spPr>
          <a:xfrm>
            <a:off x="697468" y="2037636"/>
            <a:ext cx="13235464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项目成果展示形式 (可多选)</a:t>
            </a:r>
          </a:p>
        </p:txBody>
      </p:sp>
      <p:sp>
        <p:nvSpPr>
          <p:cNvPr id="5" name="Shape 3"/>
          <p:cNvSpPr/>
          <p:nvPr/>
        </p:nvSpPr>
        <p:spPr>
          <a:xfrm>
            <a:off x="697468" y="2879527"/>
            <a:ext cx="6518077" cy="1435418"/>
          </a:xfrm>
          <a:prstGeom prst="roundRect">
            <a:avLst>
              <a:gd name="adj" fmla="val 7644"/>
            </a:avLst>
          </a:prstGeom>
          <a:solidFill>
            <a:srgbClr val="0B0C23">
              <a:alpha val="95000"/>
            </a:srgbClr>
          </a:solidFill>
        </p:spPr>
      </p:sp>
      <p:sp>
        <p:nvSpPr>
          <p:cNvPr id="6" name="Shape 4"/>
          <p:cNvSpPr/>
          <p:nvPr/>
        </p:nvSpPr>
        <p:spPr>
          <a:xfrm>
            <a:off x="697468" y="2856667"/>
            <a:ext cx="6518077" cy="91440"/>
          </a:xfrm>
          <a:prstGeom prst="roundRect">
            <a:avLst>
              <a:gd name="adj" fmla="val 91540"/>
            </a:avLst>
          </a:prstGeom>
          <a:solidFill>
            <a:srgbClr val="0A0B22"/>
          </a:solidFill>
        </p:spPr>
      </p:sp>
      <p:sp>
        <p:nvSpPr>
          <p:cNvPr id="30" name="Shape 9"/>
          <p:cNvSpPr/>
          <p:nvPr>
            <p:custDataLst>
              <p:tags r:id="rId1"/>
            </p:custDataLst>
          </p:nvPr>
        </p:nvSpPr>
        <p:spPr>
          <a:xfrm>
            <a:off x="742156" y="2851587"/>
            <a:ext cx="6518196" cy="91440"/>
          </a:xfrm>
          <a:prstGeom prst="roundRect">
            <a:avLst>
              <a:gd name="adj" fmla="val 91540"/>
            </a:avLst>
          </a:prstGeom>
          <a:solidFill>
            <a:srgbClr val="A95B95"/>
          </a:solidFill>
        </p:spPr>
      </p:sp>
      <p:sp>
        <p:nvSpPr>
          <p:cNvPr id="7" name="Shape 5"/>
          <p:cNvSpPr/>
          <p:nvPr/>
        </p:nvSpPr>
        <p:spPr>
          <a:xfrm>
            <a:off x="3657540" y="2580680"/>
            <a:ext cx="597813" cy="597813"/>
          </a:xfrm>
          <a:prstGeom prst="roundRect">
            <a:avLst>
              <a:gd name="adj" fmla="val 152958"/>
            </a:avLst>
          </a:prstGeom>
          <a:solidFill>
            <a:srgbClr val="A95B95"/>
          </a:solidFill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49" y="2730103"/>
            <a:ext cx="239078" cy="29884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19520" y="3377684"/>
            <a:ext cx="2214324" cy="276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可交互的Demo</a:t>
            </a:r>
          </a:p>
        </p:txBody>
      </p:sp>
      <p:sp>
        <p:nvSpPr>
          <p:cNvPr id="10" name="Text 7"/>
          <p:cNvSpPr/>
          <p:nvPr/>
        </p:nvSpPr>
        <p:spPr>
          <a:xfrm>
            <a:off x="919520" y="3774043"/>
            <a:ext cx="6073973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一个可访问的网址/一个可下载的APP</a:t>
            </a:r>
          </a:p>
        </p:txBody>
      </p:sp>
      <p:sp>
        <p:nvSpPr>
          <p:cNvPr id="11" name="Shape 8"/>
          <p:cNvSpPr/>
          <p:nvPr/>
        </p:nvSpPr>
        <p:spPr>
          <a:xfrm>
            <a:off x="7414736" y="2879527"/>
            <a:ext cx="6518196" cy="1435418"/>
          </a:xfrm>
          <a:prstGeom prst="roundRect">
            <a:avLst>
              <a:gd name="adj" fmla="val 7644"/>
            </a:avLst>
          </a:prstGeom>
          <a:solidFill>
            <a:srgbClr val="0B0C23">
              <a:alpha val="95000"/>
            </a:srgbClr>
          </a:solidFill>
        </p:spPr>
      </p:sp>
      <p:sp>
        <p:nvSpPr>
          <p:cNvPr id="12" name="Shape 9"/>
          <p:cNvSpPr/>
          <p:nvPr/>
        </p:nvSpPr>
        <p:spPr>
          <a:xfrm>
            <a:off x="7414736" y="2856667"/>
            <a:ext cx="6518196" cy="91440"/>
          </a:xfrm>
          <a:prstGeom prst="roundRect">
            <a:avLst>
              <a:gd name="adj" fmla="val 91540"/>
            </a:avLst>
          </a:prstGeom>
          <a:solidFill>
            <a:srgbClr val="A95B95"/>
          </a:solidFill>
        </p:spPr>
      </p:sp>
      <p:sp>
        <p:nvSpPr>
          <p:cNvPr id="13" name="Shape 10"/>
          <p:cNvSpPr/>
          <p:nvPr/>
        </p:nvSpPr>
        <p:spPr>
          <a:xfrm>
            <a:off x="10374928" y="2580680"/>
            <a:ext cx="597813" cy="597813"/>
          </a:xfrm>
          <a:prstGeom prst="roundRect">
            <a:avLst>
              <a:gd name="adj" fmla="val 152958"/>
            </a:avLst>
          </a:prstGeom>
          <a:solidFill>
            <a:srgbClr val="A95B95"/>
          </a:solidFill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236" y="2730103"/>
            <a:ext cx="239078" cy="2988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636788" y="3377684"/>
            <a:ext cx="2214324" cy="276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技术文档与代码</a:t>
            </a:r>
          </a:p>
        </p:txBody>
      </p:sp>
      <p:sp>
        <p:nvSpPr>
          <p:cNvPr id="16" name="Text 12"/>
          <p:cNvSpPr/>
          <p:nvPr/>
        </p:nvSpPr>
        <p:spPr>
          <a:xfrm>
            <a:off x="7636788" y="3774043"/>
            <a:ext cx="6074093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说明设计思路，部分代码可开源</a:t>
            </a:r>
          </a:p>
        </p:txBody>
      </p:sp>
      <p:sp>
        <p:nvSpPr>
          <p:cNvPr id="17" name="Shape 13"/>
          <p:cNvSpPr/>
          <p:nvPr/>
        </p:nvSpPr>
        <p:spPr>
          <a:xfrm>
            <a:off x="697468" y="4812983"/>
            <a:ext cx="6518077" cy="1435418"/>
          </a:xfrm>
          <a:prstGeom prst="roundRect">
            <a:avLst>
              <a:gd name="adj" fmla="val 7644"/>
            </a:avLst>
          </a:prstGeom>
          <a:solidFill>
            <a:srgbClr val="0B0C23">
              <a:alpha val="95000"/>
            </a:srgbClr>
          </a:solidFill>
        </p:spPr>
      </p:sp>
      <p:sp>
        <p:nvSpPr>
          <p:cNvPr id="18" name="Shape 14"/>
          <p:cNvSpPr/>
          <p:nvPr/>
        </p:nvSpPr>
        <p:spPr>
          <a:xfrm>
            <a:off x="697468" y="4790123"/>
            <a:ext cx="6518077" cy="91440"/>
          </a:xfrm>
          <a:prstGeom prst="roundRect">
            <a:avLst>
              <a:gd name="adj" fmla="val 91540"/>
            </a:avLst>
          </a:prstGeom>
          <a:solidFill>
            <a:srgbClr val="A95B95"/>
          </a:solidFill>
        </p:spPr>
      </p:sp>
      <p:sp>
        <p:nvSpPr>
          <p:cNvPr id="19" name="Shape 15"/>
          <p:cNvSpPr/>
          <p:nvPr/>
        </p:nvSpPr>
        <p:spPr>
          <a:xfrm>
            <a:off x="3657540" y="4514136"/>
            <a:ext cx="597813" cy="597813"/>
          </a:xfrm>
          <a:prstGeom prst="roundRect">
            <a:avLst>
              <a:gd name="adj" fmla="val 152958"/>
            </a:avLst>
          </a:prstGeom>
          <a:solidFill>
            <a:srgbClr val="A95B95"/>
          </a:solidFill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849" y="4663559"/>
            <a:ext cx="239078" cy="29884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19520" y="5311140"/>
            <a:ext cx="2214324" cy="276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项目展示视频</a:t>
            </a:r>
          </a:p>
        </p:txBody>
      </p:sp>
      <p:sp>
        <p:nvSpPr>
          <p:cNvPr id="22" name="Text 17"/>
          <p:cNvSpPr/>
          <p:nvPr/>
        </p:nvSpPr>
        <p:spPr>
          <a:xfrm>
            <a:off x="919520" y="5707499"/>
            <a:ext cx="6073973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一段2-3分钟的功能演示与理念阐述视频</a:t>
            </a:r>
          </a:p>
        </p:txBody>
      </p:sp>
      <p:sp>
        <p:nvSpPr>
          <p:cNvPr id="23" name="Shape 18"/>
          <p:cNvSpPr/>
          <p:nvPr/>
        </p:nvSpPr>
        <p:spPr>
          <a:xfrm>
            <a:off x="7414736" y="4812983"/>
            <a:ext cx="6518196" cy="1435418"/>
          </a:xfrm>
          <a:prstGeom prst="roundRect">
            <a:avLst>
              <a:gd name="adj" fmla="val 7644"/>
            </a:avLst>
          </a:prstGeom>
          <a:solidFill>
            <a:srgbClr val="0B0C23">
              <a:alpha val="95000"/>
            </a:srgbClr>
          </a:solidFill>
        </p:spPr>
      </p:sp>
      <p:sp>
        <p:nvSpPr>
          <p:cNvPr id="24" name="Shape 19"/>
          <p:cNvSpPr/>
          <p:nvPr/>
        </p:nvSpPr>
        <p:spPr>
          <a:xfrm>
            <a:off x="7414736" y="4790123"/>
            <a:ext cx="6518196" cy="91440"/>
          </a:xfrm>
          <a:prstGeom prst="roundRect">
            <a:avLst>
              <a:gd name="adj" fmla="val 91540"/>
            </a:avLst>
          </a:prstGeom>
          <a:solidFill>
            <a:srgbClr val="A95B95"/>
          </a:solidFill>
        </p:spPr>
      </p:sp>
      <p:sp>
        <p:nvSpPr>
          <p:cNvPr id="25" name="Shape 20"/>
          <p:cNvSpPr/>
          <p:nvPr/>
        </p:nvSpPr>
        <p:spPr>
          <a:xfrm>
            <a:off x="10374928" y="4514136"/>
            <a:ext cx="597813" cy="597813"/>
          </a:xfrm>
          <a:prstGeom prst="roundRect">
            <a:avLst>
              <a:gd name="adj" fmla="val 152958"/>
            </a:avLst>
          </a:prstGeom>
          <a:solidFill>
            <a:srgbClr val="A95B95"/>
          </a:solidFill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236" y="4663559"/>
            <a:ext cx="239078" cy="298847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636788" y="5311140"/>
            <a:ext cx="2214324" cy="276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用户反馈报告</a:t>
            </a:r>
          </a:p>
        </p:txBody>
      </p:sp>
      <p:sp>
        <p:nvSpPr>
          <p:cNvPr id="28" name="Text 22"/>
          <p:cNvSpPr/>
          <p:nvPr/>
        </p:nvSpPr>
        <p:spPr>
          <a:xfrm>
            <a:off x="7636788" y="5707499"/>
            <a:ext cx="6074093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微软雅黑" charset="0"/>
                <a:ea typeface="微软雅黑" charset="0"/>
                <a:cs typeface="Mukta Light" panose="020B0000000000000000" pitchFamily="34" charset="-120"/>
              </a:rPr>
              <a:t>来自首批测试用户的真实评价和数据</a:t>
            </a:r>
          </a:p>
        </p:txBody>
      </p:sp>
      <p:sp>
        <p:nvSpPr>
          <p:cNvPr id="29" name="Shape 23"/>
          <p:cNvSpPr/>
          <p:nvPr/>
        </p:nvSpPr>
        <p:spPr>
          <a:xfrm>
            <a:off x="742553" y="7150672"/>
            <a:ext cx="13235464" cy="32504"/>
          </a:xfrm>
          <a:prstGeom prst="rect">
            <a:avLst/>
          </a:prstGeom>
          <a:solidFill>
            <a:srgbClr val="DAD8E9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9502" y="612934"/>
            <a:ext cx="4949666" cy="6186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C6BFEE"/>
                </a:solidFill>
                <a:latin typeface="微软雅黑" charset="0"/>
                <a:ea typeface="微软雅黑" charset="0"/>
                <a:cs typeface="微软雅黑" charset="0"/>
              </a:rPr>
              <a:t>我与Jobene</a:t>
            </a:r>
          </a:p>
        </p:txBody>
      </p:sp>
      <p:sp>
        <p:nvSpPr>
          <p:cNvPr id="3" name="Text 1"/>
          <p:cNvSpPr/>
          <p:nvPr/>
        </p:nvSpPr>
        <p:spPr>
          <a:xfrm>
            <a:off x="779502" y="1565672"/>
            <a:ext cx="2969776" cy="3711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A95B95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文化与愿景的契合</a:t>
            </a:r>
          </a:p>
        </p:txBody>
      </p:sp>
      <p:sp>
        <p:nvSpPr>
          <p:cNvPr id="4" name="Shape 2"/>
          <p:cNvSpPr/>
          <p:nvPr/>
        </p:nvSpPr>
        <p:spPr>
          <a:xfrm>
            <a:off x="779502" y="2270879"/>
            <a:ext cx="4208621" cy="2506980"/>
          </a:xfrm>
          <a:prstGeom prst="roundRect">
            <a:avLst>
              <a:gd name="adj" fmla="val 373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09769" y="2501146"/>
            <a:ext cx="668179" cy="668179"/>
          </a:xfrm>
          <a:prstGeom prst="roundRect">
            <a:avLst>
              <a:gd name="adj" fmla="val 13683587"/>
            </a:avLst>
          </a:prstGeom>
          <a:solidFill>
            <a:srgbClr val="A95B95"/>
          </a:solidFill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83" y="2647355"/>
            <a:ext cx="300633" cy="37576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09769" y="3391972"/>
            <a:ext cx="2474833" cy="3093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经验相关</a:t>
            </a:r>
          </a:p>
        </p:txBody>
      </p:sp>
      <p:sp>
        <p:nvSpPr>
          <p:cNvPr id="8" name="Text 5"/>
          <p:cNvSpPr/>
          <p:nvPr/>
        </p:nvSpPr>
        <p:spPr>
          <a:xfrm>
            <a:off x="1009769" y="3834884"/>
            <a:ext cx="3748087" cy="712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我曾主导/参与[相关项目]，积累了[关键技术/管理经验]</a:t>
            </a:r>
          </a:p>
        </p:txBody>
      </p:sp>
      <p:sp>
        <p:nvSpPr>
          <p:cNvPr id="9" name="Shape 6"/>
          <p:cNvSpPr/>
          <p:nvPr/>
        </p:nvSpPr>
        <p:spPr>
          <a:xfrm>
            <a:off x="5210770" y="2270879"/>
            <a:ext cx="4208740" cy="2506980"/>
          </a:xfrm>
          <a:prstGeom prst="roundRect">
            <a:avLst>
              <a:gd name="adj" fmla="val 373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441037" y="2501146"/>
            <a:ext cx="668179" cy="668179"/>
          </a:xfrm>
          <a:prstGeom prst="roundRect">
            <a:avLst>
              <a:gd name="adj" fmla="val 13683587"/>
            </a:avLst>
          </a:prstGeom>
          <a:solidFill>
            <a:srgbClr val="A95B95"/>
          </a:solidFill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751" y="2647355"/>
            <a:ext cx="300633" cy="37576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41037" y="3391972"/>
            <a:ext cx="2474833" cy="3093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热情驱动</a:t>
            </a:r>
          </a:p>
        </p:txBody>
      </p:sp>
      <p:sp>
        <p:nvSpPr>
          <p:cNvPr id="13" name="Text 9"/>
          <p:cNvSpPr/>
          <p:nvPr/>
        </p:nvSpPr>
        <p:spPr>
          <a:xfrm>
            <a:off x="5441037" y="3834884"/>
            <a:ext cx="3748207" cy="712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我对[元宇宙/叙事/创作]的热爱源于[你的故事]</a:t>
            </a:r>
          </a:p>
        </p:txBody>
      </p:sp>
      <p:sp>
        <p:nvSpPr>
          <p:cNvPr id="14" name="Shape 10"/>
          <p:cNvSpPr/>
          <p:nvPr/>
        </p:nvSpPr>
        <p:spPr>
          <a:xfrm>
            <a:off x="9642158" y="2270879"/>
            <a:ext cx="4208740" cy="2506980"/>
          </a:xfrm>
          <a:prstGeom prst="roundRect">
            <a:avLst>
              <a:gd name="adj" fmla="val 373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872424" y="2501146"/>
            <a:ext cx="668179" cy="668179"/>
          </a:xfrm>
          <a:prstGeom prst="roundRect">
            <a:avLst>
              <a:gd name="adj" fmla="val 13683587"/>
            </a:avLst>
          </a:prstGeom>
          <a:solidFill>
            <a:srgbClr val="A95B95"/>
          </a:solidFill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138" y="2647355"/>
            <a:ext cx="300633" cy="37576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72424" y="3391972"/>
            <a:ext cx="2474833" cy="3093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微软雅黑" charset="0"/>
                <a:ea typeface="微软雅黑" charset="0"/>
                <a:cs typeface="Prompt Medium" pitchFamily="34" charset="-120"/>
              </a:rPr>
              <a:t>特质契合</a:t>
            </a:r>
          </a:p>
        </p:txBody>
      </p:sp>
      <p:sp>
        <p:nvSpPr>
          <p:cNvPr id="18" name="Text 13"/>
          <p:cNvSpPr/>
          <p:nvPr/>
        </p:nvSpPr>
        <p:spPr>
          <a:xfrm>
            <a:off x="9872424" y="3834884"/>
            <a:ext cx="3748207" cy="712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我坚信</a:t>
            </a:r>
            <a:r>
              <a:rPr lang="en-US" sz="17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"真实行动优于空谈"</a:t>
            </a: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，本项目正是我长期思考后迈出的坚实一步</a:t>
            </a:r>
            <a:endParaRPr lang="en-US" sz="17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779502" y="5139654"/>
            <a:ext cx="13071396" cy="35362"/>
          </a:xfrm>
          <a:prstGeom prst="rect">
            <a:avLst/>
          </a:prstGeom>
          <a:solidFill>
            <a:srgbClr val="DAD8E9">
              <a:alpha val="50000"/>
            </a:srgbClr>
          </a:solidFill>
        </p:spPr>
      </p:sp>
      <p:sp>
        <p:nvSpPr>
          <p:cNvPr id="20" name="Text 15"/>
          <p:cNvSpPr/>
          <p:nvPr/>
        </p:nvSpPr>
        <p:spPr>
          <a:xfrm>
            <a:off x="1113592" y="5759529"/>
            <a:ext cx="2846784" cy="3093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A95B95"/>
                </a:solidFill>
                <a:latin typeface="微软雅黑" charset="0"/>
                <a:ea typeface="微软雅黑" charset="0"/>
                <a:cs typeface="微软雅黑" charset="0"/>
              </a:rPr>
              <a:t>为何与Jobene志同道合？</a:t>
            </a:r>
          </a:p>
        </p:txBody>
      </p:sp>
      <p:sp>
        <p:nvSpPr>
          <p:cNvPr id="21" name="Text 16"/>
          <p:cNvSpPr/>
          <p:nvPr/>
        </p:nvSpPr>
        <p:spPr>
          <a:xfrm>
            <a:off x="1113592" y="6402943"/>
            <a:ext cx="12737306" cy="3563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我深刻认同Jobene</a:t>
            </a:r>
            <a:r>
              <a:rPr lang="en-US" sz="1750" b="1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"探索本真自我、技术理想主义"</a:t>
            </a: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的文化。</a:t>
            </a:r>
            <a:endParaRPr lang="en-US" sz="17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1113592" y="7009805"/>
            <a:ext cx="12737306" cy="3563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我希望我的探索不仅能做出一个项目，更能成为一种</a:t>
            </a:r>
            <a:r>
              <a:rPr lang="en-US" sz="1750" b="1" dirty="0">
                <a:solidFill>
                  <a:srgbClr val="A95B95"/>
                </a:solidFill>
                <a:latin typeface="微软雅黑" charset="0"/>
                <a:ea typeface="微软雅黑" charset="0"/>
                <a:cs typeface="微软雅黑" charset="0"/>
              </a:rPr>
              <a:t>真诚的自我表达</a:t>
            </a:r>
            <a:r>
              <a:rPr lang="en-US" sz="1750" dirty="0">
                <a:solidFill>
                  <a:srgbClr val="DAD8E9"/>
                </a:solidFill>
                <a:latin typeface="微软雅黑" charset="0"/>
                <a:ea typeface="微软雅黑" charset="0"/>
                <a:cs typeface="微软雅黑" charset="0"/>
              </a:rPr>
              <a:t>，与Jobene一起影响更多人。</a:t>
            </a:r>
            <a:endParaRPr lang="en-US" sz="175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3" name="Shape 18"/>
          <p:cNvSpPr/>
          <p:nvPr/>
        </p:nvSpPr>
        <p:spPr>
          <a:xfrm>
            <a:off x="779502" y="5425440"/>
            <a:ext cx="30480" cy="2191226"/>
          </a:xfrm>
          <a:prstGeom prst="rect">
            <a:avLst/>
          </a:prstGeom>
          <a:solidFill>
            <a:srgbClr val="A95B95"/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31467" y="1828814"/>
            <a:ext cx="13167466" cy="566932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80160" y="731520"/>
            <a:ext cx="12253051" cy="731520"/>
          </a:xfrm>
          <a:prstGeom prst="rect">
            <a:avLst/>
          </a:prstGeom>
          <a:noFill/>
        </p:spPr>
        <p:txBody>
          <a:bodyPr wrap="square" lIns="76200" tIns="30480" rIns="76200" bIns="30480" rtlCol="0" anchor="t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600" b="1" spc="200" dirty="0">
                <a:solidFill>
                  <a:schemeClr val="lt1"/>
                </a:solidFill>
                <a:uFillTx/>
                <a:latin typeface="微软雅黑" charset="-122"/>
                <a:ea typeface="微软雅黑" charset="-122"/>
              </a:rPr>
              <a:t>为何与Jobene志同道合？</a:t>
            </a: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1097172" y="4469374"/>
            <a:ext cx="5806350" cy="2614768"/>
          </a:xfrm>
          <a:prstGeom prst="rect">
            <a:avLst/>
          </a:prstGeom>
          <a:noFill/>
        </p:spPr>
        <p:txBody>
          <a:bodyPr wrap="square" lIns="108000" tIns="0" rIns="108000" bIns="5616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600" spc="180" dirty="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charset="-122"/>
              </a:rPr>
              <a:t>例如：</a:t>
            </a:r>
            <a:r>
              <a:rPr lang="en-US" sz="2600" spc="180" dirty="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charset="-122"/>
              </a:rPr>
              <a:t>我深刻认同Jobene"探索本真自我、技术理想主义"的文化。</a:t>
            </a:r>
          </a:p>
        </p:txBody>
      </p:sp>
      <p:sp>
        <p:nvSpPr>
          <p:cNvPr id="5" name="任意形状 20" descr="A0"/>
          <p:cNvSpPr/>
          <p:nvPr>
            <p:custDataLst>
              <p:tags r:id="rId5"/>
            </p:custDataLst>
          </p:nvPr>
        </p:nvSpPr>
        <p:spPr>
          <a:xfrm>
            <a:off x="2169157" y="2249924"/>
            <a:ext cx="1627206" cy="1764749"/>
          </a:xfrm>
          <a:custGeom>
            <a:avLst/>
            <a:gdLst>
              <a:gd name="connsiteX0" fmla="*/ 364766 w 727856"/>
              <a:gd name="connsiteY0" fmla="*/ 0 h 789379"/>
              <a:gd name="connsiteX1" fmla="*/ 727856 w 727856"/>
              <a:gd name="connsiteY1" fmla="*/ 356361 h 789379"/>
              <a:gd name="connsiteX2" fmla="*/ 727856 w 727856"/>
              <a:gd name="connsiteY2" fmla="*/ 789379 h 789379"/>
              <a:gd name="connsiteX3" fmla="*/ 509329 w 727856"/>
              <a:gd name="connsiteY3" fmla="*/ 789379 h 789379"/>
              <a:gd name="connsiteX4" fmla="*/ 509329 w 727856"/>
              <a:gd name="connsiteY4" fmla="*/ 359739 h 789379"/>
              <a:gd name="connsiteX5" fmla="*/ 364766 w 727856"/>
              <a:gd name="connsiteY5" fmla="*/ 196675 h 789379"/>
              <a:gd name="connsiteX6" fmla="*/ 218527 w 727856"/>
              <a:gd name="connsiteY6" fmla="*/ 359726 h 789379"/>
              <a:gd name="connsiteX7" fmla="*/ 218527 w 727856"/>
              <a:gd name="connsiteY7" fmla="*/ 789379 h 789379"/>
              <a:gd name="connsiteX8" fmla="*/ 0 w 727856"/>
              <a:gd name="connsiteY8" fmla="*/ 789379 h 789379"/>
              <a:gd name="connsiteX9" fmla="*/ 0 w 727856"/>
              <a:gd name="connsiteY9" fmla="*/ 356361 h 789379"/>
              <a:gd name="connsiteX10" fmla="*/ 364766 w 727856"/>
              <a:gd name="connsiteY10" fmla="*/ 0 h 7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856" h="789379">
                <a:moveTo>
                  <a:pt x="364766" y="0"/>
                </a:moveTo>
                <a:cubicBezTo>
                  <a:pt x="559751" y="0"/>
                  <a:pt x="727856" y="127751"/>
                  <a:pt x="727856" y="356361"/>
                </a:cubicBezTo>
                <a:lnTo>
                  <a:pt x="727856" y="789379"/>
                </a:lnTo>
                <a:lnTo>
                  <a:pt x="509329" y="789379"/>
                </a:lnTo>
                <a:lnTo>
                  <a:pt x="509329" y="359739"/>
                </a:lnTo>
                <a:cubicBezTo>
                  <a:pt x="509329" y="258868"/>
                  <a:pt x="450501" y="196675"/>
                  <a:pt x="364766" y="196675"/>
                </a:cubicBezTo>
                <a:cubicBezTo>
                  <a:pt x="279044" y="196675"/>
                  <a:pt x="218527" y="258868"/>
                  <a:pt x="218527" y="359726"/>
                </a:cubicBezTo>
                <a:lnTo>
                  <a:pt x="218527" y="789379"/>
                </a:lnTo>
                <a:lnTo>
                  <a:pt x="0" y="789379"/>
                </a:lnTo>
                <a:lnTo>
                  <a:pt x="0" y="356361"/>
                </a:lnTo>
                <a:cubicBezTo>
                  <a:pt x="0" y="127751"/>
                  <a:pt x="169781" y="0"/>
                  <a:pt x="364766" y="0"/>
                </a:cubicBezTo>
                <a:close/>
              </a:path>
            </a:pathLst>
          </a:custGeom>
          <a:solidFill>
            <a:srgbClr val="542C49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160"/>
          </a:p>
        </p:txBody>
      </p:sp>
      <p:sp>
        <p:nvSpPr>
          <p:cNvPr id="28" name="任意形状 27" descr="A1"/>
          <p:cNvSpPr/>
          <p:nvPr>
            <p:custDataLst>
              <p:tags r:id="rId6"/>
            </p:custDataLst>
          </p:nvPr>
        </p:nvSpPr>
        <p:spPr>
          <a:xfrm>
            <a:off x="4500089" y="2242739"/>
            <a:ext cx="1056370" cy="1769088"/>
          </a:xfrm>
          <a:custGeom>
            <a:avLst/>
            <a:gdLst>
              <a:gd name="connsiteX0" fmla="*/ 249135 w 472518"/>
              <a:gd name="connsiteY0" fmla="*/ 0 h 791320"/>
              <a:gd name="connsiteX1" fmla="*/ 472518 w 472518"/>
              <a:gd name="connsiteY1" fmla="*/ 0 h 791320"/>
              <a:gd name="connsiteX2" fmla="*/ 472518 w 472518"/>
              <a:gd name="connsiteY2" fmla="*/ 791320 h 791320"/>
              <a:gd name="connsiteX3" fmla="*/ 249161 w 472518"/>
              <a:gd name="connsiteY3" fmla="*/ 791320 h 791320"/>
              <a:gd name="connsiteX4" fmla="*/ 249161 w 472518"/>
              <a:gd name="connsiteY4" fmla="*/ 240582 h 791320"/>
              <a:gd name="connsiteX5" fmla="*/ 0 w 472518"/>
              <a:gd name="connsiteY5" fmla="*/ 457075 h 791320"/>
              <a:gd name="connsiteX6" fmla="*/ 0 w 472518"/>
              <a:gd name="connsiteY6" fmla="*/ 216518 h 7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8" h="791320">
                <a:moveTo>
                  <a:pt x="249135" y="0"/>
                </a:moveTo>
                <a:lnTo>
                  <a:pt x="472518" y="0"/>
                </a:lnTo>
                <a:lnTo>
                  <a:pt x="472518" y="791320"/>
                </a:lnTo>
                <a:lnTo>
                  <a:pt x="249161" y="791320"/>
                </a:lnTo>
                <a:lnTo>
                  <a:pt x="249161" y="240582"/>
                </a:lnTo>
                <a:lnTo>
                  <a:pt x="0" y="457075"/>
                </a:lnTo>
                <a:lnTo>
                  <a:pt x="0" y="216518"/>
                </a:lnTo>
                <a:close/>
              </a:path>
            </a:pathLst>
          </a:custGeom>
          <a:solidFill>
            <a:srgbClr val="542C49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160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726881" y="4469374"/>
            <a:ext cx="5806350" cy="2614768"/>
          </a:xfrm>
          <a:prstGeom prst="rect">
            <a:avLst/>
          </a:prstGeom>
          <a:noFill/>
        </p:spPr>
        <p:txBody>
          <a:bodyPr wrap="square" lIns="108000" tIns="0" rIns="108000" bIns="5616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2600" spc="180" dirty="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charset="-122"/>
              </a:rPr>
              <a:t>我希望我的探索不仅能做出一个项目，更能成为一种真诚的自我表达，与Jobene一起影响更多人。</a:t>
            </a:r>
          </a:p>
        </p:txBody>
      </p:sp>
      <p:sp>
        <p:nvSpPr>
          <p:cNvPr id="7" name="任意形状 20" descr="A0"/>
          <p:cNvSpPr/>
          <p:nvPr>
            <p:custDataLst>
              <p:tags r:id="rId8"/>
            </p:custDataLst>
          </p:nvPr>
        </p:nvSpPr>
        <p:spPr>
          <a:xfrm>
            <a:off x="8798867" y="2249924"/>
            <a:ext cx="1627206" cy="1764749"/>
          </a:xfrm>
          <a:custGeom>
            <a:avLst/>
            <a:gdLst>
              <a:gd name="connsiteX0" fmla="*/ 364766 w 727856"/>
              <a:gd name="connsiteY0" fmla="*/ 0 h 789379"/>
              <a:gd name="connsiteX1" fmla="*/ 727856 w 727856"/>
              <a:gd name="connsiteY1" fmla="*/ 356361 h 789379"/>
              <a:gd name="connsiteX2" fmla="*/ 727856 w 727856"/>
              <a:gd name="connsiteY2" fmla="*/ 789379 h 789379"/>
              <a:gd name="connsiteX3" fmla="*/ 509329 w 727856"/>
              <a:gd name="connsiteY3" fmla="*/ 789379 h 789379"/>
              <a:gd name="connsiteX4" fmla="*/ 509329 w 727856"/>
              <a:gd name="connsiteY4" fmla="*/ 359739 h 789379"/>
              <a:gd name="connsiteX5" fmla="*/ 364766 w 727856"/>
              <a:gd name="connsiteY5" fmla="*/ 196675 h 789379"/>
              <a:gd name="connsiteX6" fmla="*/ 218527 w 727856"/>
              <a:gd name="connsiteY6" fmla="*/ 359726 h 789379"/>
              <a:gd name="connsiteX7" fmla="*/ 218527 w 727856"/>
              <a:gd name="connsiteY7" fmla="*/ 789379 h 789379"/>
              <a:gd name="connsiteX8" fmla="*/ 0 w 727856"/>
              <a:gd name="connsiteY8" fmla="*/ 789379 h 789379"/>
              <a:gd name="connsiteX9" fmla="*/ 0 w 727856"/>
              <a:gd name="connsiteY9" fmla="*/ 356361 h 789379"/>
              <a:gd name="connsiteX10" fmla="*/ 364766 w 727856"/>
              <a:gd name="connsiteY10" fmla="*/ 0 h 7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856" h="789379">
                <a:moveTo>
                  <a:pt x="364766" y="0"/>
                </a:moveTo>
                <a:cubicBezTo>
                  <a:pt x="559751" y="0"/>
                  <a:pt x="727856" y="127751"/>
                  <a:pt x="727856" y="356361"/>
                </a:cubicBezTo>
                <a:lnTo>
                  <a:pt x="727856" y="789379"/>
                </a:lnTo>
                <a:lnTo>
                  <a:pt x="509329" y="789379"/>
                </a:lnTo>
                <a:lnTo>
                  <a:pt x="509329" y="359739"/>
                </a:lnTo>
                <a:cubicBezTo>
                  <a:pt x="509329" y="258868"/>
                  <a:pt x="450501" y="196675"/>
                  <a:pt x="364766" y="196675"/>
                </a:cubicBezTo>
                <a:cubicBezTo>
                  <a:pt x="279044" y="196675"/>
                  <a:pt x="218527" y="258868"/>
                  <a:pt x="218527" y="359726"/>
                </a:cubicBezTo>
                <a:lnTo>
                  <a:pt x="218527" y="789379"/>
                </a:lnTo>
                <a:lnTo>
                  <a:pt x="0" y="789379"/>
                </a:lnTo>
                <a:lnTo>
                  <a:pt x="0" y="356361"/>
                </a:lnTo>
                <a:cubicBezTo>
                  <a:pt x="0" y="127751"/>
                  <a:pt x="169781" y="0"/>
                  <a:pt x="364766" y="0"/>
                </a:cubicBezTo>
                <a:close/>
              </a:path>
            </a:pathLst>
          </a:custGeom>
          <a:solidFill>
            <a:srgbClr val="542C49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160"/>
          </a:p>
        </p:txBody>
      </p:sp>
      <p:sp>
        <p:nvSpPr>
          <p:cNvPr id="8" name="任意形状 27" descr="A1"/>
          <p:cNvSpPr/>
          <p:nvPr>
            <p:custDataLst>
              <p:tags r:id="rId9"/>
            </p:custDataLst>
          </p:nvPr>
        </p:nvSpPr>
        <p:spPr>
          <a:xfrm>
            <a:off x="11129799" y="2242739"/>
            <a:ext cx="1056370" cy="1769088"/>
          </a:xfrm>
          <a:custGeom>
            <a:avLst/>
            <a:gdLst>
              <a:gd name="connsiteX0" fmla="*/ 249135 w 472518"/>
              <a:gd name="connsiteY0" fmla="*/ 0 h 791320"/>
              <a:gd name="connsiteX1" fmla="*/ 472518 w 472518"/>
              <a:gd name="connsiteY1" fmla="*/ 0 h 791320"/>
              <a:gd name="connsiteX2" fmla="*/ 472518 w 472518"/>
              <a:gd name="connsiteY2" fmla="*/ 791320 h 791320"/>
              <a:gd name="connsiteX3" fmla="*/ 249161 w 472518"/>
              <a:gd name="connsiteY3" fmla="*/ 791320 h 791320"/>
              <a:gd name="connsiteX4" fmla="*/ 249161 w 472518"/>
              <a:gd name="connsiteY4" fmla="*/ 240582 h 791320"/>
              <a:gd name="connsiteX5" fmla="*/ 0 w 472518"/>
              <a:gd name="connsiteY5" fmla="*/ 457075 h 791320"/>
              <a:gd name="connsiteX6" fmla="*/ 0 w 472518"/>
              <a:gd name="connsiteY6" fmla="*/ 216518 h 7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8" h="791320">
                <a:moveTo>
                  <a:pt x="249135" y="0"/>
                </a:moveTo>
                <a:lnTo>
                  <a:pt x="472518" y="0"/>
                </a:lnTo>
                <a:lnTo>
                  <a:pt x="472518" y="791320"/>
                </a:lnTo>
                <a:lnTo>
                  <a:pt x="249161" y="791320"/>
                </a:lnTo>
                <a:lnTo>
                  <a:pt x="249161" y="240582"/>
                </a:lnTo>
                <a:lnTo>
                  <a:pt x="0" y="457075"/>
                </a:lnTo>
                <a:lnTo>
                  <a:pt x="0" y="216518"/>
                </a:lnTo>
                <a:close/>
              </a:path>
            </a:pathLst>
          </a:custGeom>
          <a:solidFill>
            <a:srgbClr val="542C49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160" dirty="0"/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731526" y="731520"/>
            <a:ext cx="182881" cy="731526"/>
          </a:xfrm>
          <a:prstGeom prst="rect">
            <a:avLst/>
          </a:prstGeom>
          <a:solidFill>
            <a:srgbClr val="A9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50"/>
  <p:tag name="KSO_WM_SLIDE_LAYOUT_INFO" val="{&quot;direction&quot;:1,&quot;id&quot;:&quot;2021-04-01T16:15:46&quot;,&quot;maxSize&quot;:{&quot;size1&quot;:63.69967177708944},&quot;minSize&quot;:{&quot;size1&quot;:43.799671777089436},&quot;normalSize&quot;:{&quot;size1&quot;:54.48092177708945},&quot;subLayout&quot;:[{&quot;id&quot;:&quot;2021-04-01T16:15:46&quot;,&quot;maxSize&quot;:{&quot;size1&quot;:55.23674392965105},&quot;minSize&quot;:{&quot;size1&quot;:19.636743929651047},&quot;normalSize&quot;:{&quot;size1&quot;:19.636929114836224},&quot;subLayout&quot;:[{&quot;id&quot;:&quot;2021-04-01T16:15:46&quot;,&quot;margin&quot;:{&quot;bottom&quot;:0.02600000612437725,&quot;left&quot;:2.5399999618530273,&quot;right&quot;:1.6670000553131104,&quot;top&quot;:1.6929999589920044},&quot;type&quot;:0},{&quot;id&quot;:&quot;2021-04-01T16:15:46&quot;,&quot;margin&quot;:{&quot;bottom&quot;:1.6929999589920044,&quot;left&quot;:2.5399999618530273,&quot;right&quot;:1.6670000553131104,&quot;top&quot;:0.8199999928474426},&quot;type&quot;:0}],&quot;type&quot;:0},{&quot;id&quot;:&quot;2021-04-01T16:15:46&quot;,&quot;margin&quot;:{&quot;bottom&quot;:1.6929999589920044,&quot;left&quot;:0.02600000612437725,&quot;right&quot;:1.6929999589920044,&quot;top&quot;:1.6929999589920044},&quot;type&quot;:0}],&quot;type&quot;:0}"/>
  <p:tag name="KSO_WM_SLIDE_ID" val="diagram2021705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e54998712faa657a885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ea24516ef22941bda3c0fadbdb233f5f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e64d6b39dbcb4f5e8b45c2814b499727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4cac0ce68cb84566b51d233488c6b209&quot;,&quot;fill_align&quot;:&quot;lt&quot;,&quot;chip_types&quot;:[&quot;text&quot;]}]]"/>
  <p:tag name="KSO_WM_CHIP_DECFILLPROP" val="[]"/>
  <p:tag name="KSO_WM_SLIDE_RATIO" val="1.777778"/>
  <p:tag name="KSO_WM_SLIDE_TYPE" val="text"/>
  <p:tag name="KSO_WM_SLIDE_SIZE" val="816*348"/>
  <p:tag name="KSO_WM_SLIDE_POSITION" val="72*95"/>
  <p:tag name="KSO_WM_CHIP_GROUPID" val="5facfe54998712faa657a884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44054ed1e2fb814a6"/>
  <p:tag name="KSO_WM_TEMPLATE_ASSEMBLE_GROUPID" val="606570444054ed1e2fb814a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714_1*ζ_h_i*1_1_2"/>
  <p:tag name="KSO_WM_TEMPLATE_CATEGORY" val="diagram"/>
  <p:tag name="KSO_WM_TEMPLATE_INDEX" val="2021671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0_1*a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4365f2790914a939acada6e6471ff3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d6b9a4b34a014d75a9a0a81d1e3edcc7"/>
  <p:tag name="KSO_WM_UNIT_TEXT_FILL_FORE_SCHEMECOLOR_INDEX_BRIGHTNESS" val="0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0_1*f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9fac0f58e4e84449b138ef9b8595077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febf74a8ce04196ac33616c5e44fc1b"/>
  <p:tag name="KSO_WM_UNIT_TEXT_FILL_FORE_SCHEMECOLOR_INDEX_BRIGHTNESS" val="0.25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6714_1*ζ_h_i*1_1_3"/>
  <p:tag name="KSO_WM_TEMPLATE_CATEGORY" val="diagram"/>
  <p:tag name="KSO_WM_TEMPLATE_INDEX" val="2021671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5"/>
  <p:tag name="KSO_WM_UNIT_ID" val="diagram20216714_1*ζ_h_i*1_1_5"/>
  <p:tag name="KSO_WM_TEMPLATE_CATEGORY" val="diagram"/>
  <p:tag name="KSO_WM_TEMPLATE_INDEX" val="2021671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6"/>
  <p:tag name="KSO_WM_UNIT_ID" val="diagram20216714_1*ζ_h_i*1_1_6"/>
  <p:tag name="KSO_WM_TEMPLATE_CATEGORY" val="diagram"/>
  <p:tag name="KSO_WM_TEMPLATE_INDEX" val="2021671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7"/>
  <p:tag name="KSO_WM_UNIT_ID" val="diagram20216714_1*ζ_h_i*1_1_7"/>
  <p:tag name="KSO_WM_TEMPLATE_CATEGORY" val="diagram"/>
  <p:tag name="KSO_WM_TEMPLATE_INDEX" val="2021671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699"/>
  <p:tag name="KSO_WM_SLIDE_ID" val="diagram2021269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7*48"/>
  <p:tag name="KSO_WM_TAG_VERSION" val="1.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43:52&quot;,&quot;maxSize&quot;:{&quot;size1&quot;:26.7},&quot;minSize&quot;:{&quot;size1&quot;:17.9},&quot;normalSize&quot;:{&quot;size1&quot;:17.9},&quot;subLayout&quot;:[{&quot;id&quot;:&quot;2021-04-01T15:43:52&quot;,&quot;margin&quot;:{&quot;bottom&quot;:0.0260000042617321,&quot;left&quot;:2.9629998207092285,&quot;right&quot;:2.5399999618530273,&quot;top&quot;:1.6929999589920044},&quot;type&quot;:0},{&quot;id&quot;:&quot;2021-04-01T15:43:52&quot;,&quot;margin&quot;:{&quot;bottom&quot;:2.5399999618530273,&quot;left&quot;:2.5399999618530273,&quot;right&quot;:2.5399999618530273,&quot;top&quot;:1.6670000553131104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08c7a747e3ea6e292a7fc"/>
  <p:tag name="KSO_WM_CHIP_FILLPROP" val="[[{&quot;text_align&quot;:&quot;lt&quot;,&quot;text_direction&quot;:&quot;horizontal&quot;,&quot;support_big_font&quot;:false,&quot;picture_toward&quot;:0,&quot;picture_dockside&quot;:[],&quot;fill_id&quot;:&quot;577fb6fb92184a2fb8c769fd05bb9d24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ca3f0f9c0eb4416e9bcff006547ecf8f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708c7a747e3ea6e292a7fb"/>
  <p:tag name="KSO_WM_SLIDE_BK_DARK_LIGHT" val="2"/>
  <p:tag name="KSO_WM_SLIDE_BACKGROUND_TYPE" val="general"/>
  <p:tag name="KSO_WM_SLIDE_SUPPORT_FEATURE_TYPE" val="3"/>
  <p:tag name="KSO_WM_TEMPLATE_ASSEMBLE_XID" val="60656f644054ed1e2fb8092f"/>
  <p:tag name="KSO_WM_TEMPLATE_ASSEMBLE_GROUPID" val="60656f644054ed1e2fb8092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699_1*i*1"/>
  <p:tag name="KSO_WM_TEMPLATE_CATEGORY" val="diagram"/>
  <p:tag name="KSO_WM_TEMPLATE_INDEX" val="2021269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62f2f4f3ede498aa7d98d7315d1e9bd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99c6afd96b22485bb30bea811c562038&quot;,&quot;X&quot;:{&quot;Pos&quot;:1},&quot;Y&quot;:{&quot;Pos&quot;:1}},&quot;whChangeMode&quot;:1}"/>
  <p:tag name="KSO_WM_CHIP_GROUPID" val="5f708c7a747e3ea6e292a7fb"/>
  <p:tag name="KSO_WM_CHIP_XID" val="5f708c7a747e3ea6e292a7fc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6"/>
  <p:tag name="KSO_WM_TEMPLATE_ASSEMBLE_XID" val="60656f644054ed1e2fb8092f"/>
  <p:tag name="KSO_WM_TEMPLATE_ASSEMBLE_GROUPID" val="60656f644054ed1e2fb8092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699_1*a*1"/>
  <p:tag name="KSO_WM_TEMPLATE_CATEGORY" val="diagram"/>
  <p:tag name="KSO_WM_TEMPLATE_INDEX" val="2021269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4660ad41c9b4afcb22ca6bead5f9c0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43077f9c1a354450ba6003239b8d3f36"/>
  <p:tag name="KSO_WM_UNIT_TEXT_FILL_FORE_SCHEMECOLOR_INDEX_BRIGHTNESS" val="0"/>
  <p:tag name="KSO_WM_UNIT_TEXT_FILL_FORE_SCHEMECOLOR_INDEX" val="13"/>
  <p:tag name="KSO_WM_UNIT_TEXT_FILL_TYPE" val="1"/>
  <p:tag name="KSO_WM_TEMPLATE_ASSEMBLE_XID" val="60656f644054ed1e2fb8092f"/>
  <p:tag name="KSO_WM_TEMPLATE_ASSEMBLE_GROUPID" val="60656f644054ed1e2fb8092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1_1"/>
  <p:tag name="KSO_WM_UNIT_ID" val="diagram20219428_1*l_h_f*1_1_1"/>
  <p:tag name="KSO_WM_TEMPLATE_CATEGORY" val="diagram"/>
  <p:tag name="KSO_WM_TEMPLATE_INDEX" val="20219428"/>
  <p:tag name="KSO_WM_UNIT_LAYERLEVEL" val="1_1_1"/>
  <p:tag name="KSO_WM_TAG_VERSION" val="1.0"/>
  <p:tag name="KSO_WM_BEAUTIFY_FLAG" val="#wm#"/>
  <p:tag name="KSO_WM_CHIP_GROUPID" val="60bedc9f191caac4ef20247b"/>
  <p:tag name="KSO_WM_CHIP_XID" val="60bedc9f191caac4ef20247c"/>
  <p:tag name="KSO_WM_ASSEMBLE_CHIP_INDEX" val="758ba80d12174702a998bf1a83f00dd1"/>
  <p:tag name="KSO_WM_UNIT_VALUE" val="48"/>
  <p:tag name="KSO_WM_UNIT_TEXT_FILL_FORE_SCHEMECOLOR_INDEX_BRIGHTNESS" val="-0.5"/>
  <p:tag name="KSO_WM_UNIT_TEXT_FILL_FORE_SCHEMECOLOR_INDEX" val="14"/>
  <p:tag name="KSO_WM_UNIT_TEXT_FILL_TYPE" val="1"/>
  <p:tag name="KSO_WM_UNIT_USESOURCEFORMAT_APPLY" val="1"/>
  <p:tag name="KSO_WM_DIAGRAM_VIRTUALLY_FRAME" val="{&quot;height&quot;:381.21283464566926,&quot;left&quot;:86.39149606299212,&quot;top&quot;:176.59362204724408,&quot;width&quot;:979.217244094488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428_1*l_h_i*1_1_1"/>
  <p:tag name="KSO_WM_TEMPLATE_CATEGORY" val="diagram"/>
  <p:tag name="KSO_WM_TEMPLATE_INDEX" val="20219428"/>
  <p:tag name="KSO_WM_UNIT_LAYERLEVEL" val="1_1_1"/>
  <p:tag name="KSO_WM_TAG_VERSION" val="1.0"/>
  <p:tag name="KSO_WM_BEAUTIFY_FLAG" val="#wm#"/>
  <p:tag name="KSO_WM_CHIP_GROUPID" val="60bedc9f191caac4ef20247b"/>
  <p:tag name="KSO_WM_CHIP_XID" val="60bedc9f191caac4ef20247c"/>
  <p:tag name="KSO_WM_ASSEMBLE_CHIP_INDEX" val="758ba80d12174702a998bf1a83f00dd1"/>
  <p:tag name="KSO_WM_UNIT_VALUE" val="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81.21283464566926,&quot;left&quot;:86.39149606299212,&quot;top&quot;:176.59362204724408,&quot;width&quot;:979.217244094488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9428_1*l_h_i*1_1_2"/>
  <p:tag name="KSO_WM_TEMPLATE_CATEGORY" val="diagram"/>
  <p:tag name="KSO_WM_TEMPLATE_INDEX" val="20219428"/>
  <p:tag name="KSO_WM_UNIT_LAYERLEVEL" val="1_1_1"/>
  <p:tag name="KSO_WM_TAG_VERSION" val="1.0"/>
  <p:tag name="KSO_WM_BEAUTIFY_FLAG" val="#wm#"/>
  <p:tag name="KSO_WM_CHIP_GROUPID" val="60bedc9f191caac4ef20247b"/>
  <p:tag name="KSO_WM_CHIP_XID" val="60bedc9f191caac4ef20247c"/>
  <p:tag name="KSO_WM_ASSEMBLE_CHIP_INDEX" val="758ba80d12174702a998bf1a83f00dd1"/>
  <p:tag name="KSO_WM_UNIT_VALUE" val="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81.21283464566926,&quot;left&quot;:86.39149606299212,&quot;top&quot;:176.59362204724408,&quot;width&quot;:979.217244094488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2_1"/>
  <p:tag name="KSO_WM_UNIT_ID" val="diagram20219428_1*l_h_f*1_2_1"/>
  <p:tag name="KSO_WM_TEMPLATE_CATEGORY" val="diagram"/>
  <p:tag name="KSO_WM_TEMPLATE_INDEX" val="20219428"/>
  <p:tag name="KSO_WM_UNIT_LAYERLEVEL" val="1_1_1"/>
  <p:tag name="KSO_WM_TAG_VERSION" val="1.0"/>
  <p:tag name="KSO_WM_BEAUTIFY_FLAG" val="#wm#"/>
  <p:tag name="KSO_WM_CHIP_GROUPID" val="60bedc9f191caac4ef20247b"/>
  <p:tag name="KSO_WM_CHIP_XID" val="60bedc9f191caac4ef20247c"/>
  <p:tag name="KSO_WM_ASSEMBLE_CHIP_INDEX" val="758ba80d12174702a998bf1a83f00dd1"/>
  <p:tag name="KSO_WM_UNIT_VALUE" val="48"/>
  <p:tag name="KSO_WM_UNIT_TEXT_FILL_FORE_SCHEMECOLOR_INDEX_BRIGHTNESS" val="-0.5"/>
  <p:tag name="KSO_WM_UNIT_TEXT_FILL_FORE_SCHEMECOLOR_INDEX" val="14"/>
  <p:tag name="KSO_WM_UNIT_TEXT_FILL_TYPE" val="1"/>
  <p:tag name="KSO_WM_UNIT_USESOURCEFORMAT_APPLY" val="1"/>
  <p:tag name="KSO_WM_DIAGRAM_VIRTUALLY_FRAME" val="{&quot;height&quot;:381.21283464566926,&quot;left&quot;:86.39149606299212,&quot;top&quot;:176.59362204724408,&quot;width&quot;:979.217244094488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9428_1*l_h_i*1_2_1"/>
  <p:tag name="KSO_WM_TEMPLATE_CATEGORY" val="diagram"/>
  <p:tag name="KSO_WM_TEMPLATE_INDEX" val="20219428"/>
  <p:tag name="KSO_WM_UNIT_LAYERLEVEL" val="1_1_1"/>
  <p:tag name="KSO_WM_TAG_VERSION" val="1.0"/>
  <p:tag name="KSO_WM_BEAUTIFY_FLAG" val="#wm#"/>
  <p:tag name="KSO_WM_CHIP_GROUPID" val="60bedc9f191caac4ef20247b"/>
  <p:tag name="KSO_WM_CHIP_XID" val="60bedc9f191caac4ef20247c"/>
  <p:tag name="KSO_WM_ASSEMBLE_CHIP_INDEX" val="758ba80d12174702a998bf1a83f00dd1"/>
  <p:tag name="KSO_WM_UNIT_VALUE" val="9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81.21283464566926,&quot;left&quot;:86.39149606299212,&quot;top&quot;:176.59362204724408,&quot;width&quot;:979.2172440944881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9428_1*l_h_i*1_2_2"/>
  <p:tag name="KSO_WM_TEMPLATE_CATEGORY" val="diagram"/>
  <p:tag name="KSO_WM_TEMPLATE_INDEX" val="20219428"/>
  <p:tag name="KSO_WM_UNIT_LAYERLEVEL" val="1_1_1"/>
  <p:tag name="KSO_WM_TAG_VERSION" val="1.0"/>
  <p:tag name="KSO_WM_BEAUTIFY_FLAG" val="#wm#"/>
  <p:tag name="KSO_WM_CHIP_GROUPID" val="60bedc9f191caac4ef20247b"/>
  <p:tag name="KSO_WM_CHIP_XID" val="60bedc9f191caac4ef20247c"/>
  <p:tag name="KSO_WM_ASSEMBLE_CHIP_INDEX" val="758ba80d12174702a998bf1a83f00dd1"/>
  <p:tag name="KSO_WM_UNIT_VALUE" val="6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81.21283464566926,&quot;left&quot;:86.39149606299212,&quot;top&quot;:176.59362204724408,&quot;width&quot;:979.2172440944881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699_1*i*2"/>
  <p:tag name="KSO_WM_TEMPLATE_CATEGORY" val="diagram"/>
  <p:tag name="KSO_WM_TEMPLATE_INDEX" val="2021269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b9e3ede4f02433781ee8c4bc865c25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08c7a747e3ea6e292a7fb"/>
  <p:tag name="KSO_WM_CHIP_XID" val="5f708c7a747e3ea6e292a7f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644054ed1e2fb8092f"/>
  <p:tag name="KSO_WM_TEMPLATE_ASSEMBLE_GROUPID" val="60656f644054ed1e2fb809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6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62857bfe7c3487b9c707ae697b3de8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8be469b56ee4f8fbb415a85280eb1fe"/>
  <p:tag name="KSO_WM_UNIT_TEXT_FILL_FORE_SCHEMECOLOR_INDEX_BRIGHTNESS" val="0"/>
  <p:tag name="KSO_WM_UNIT_TEXT_FILL_FORE_SCHEMECOLOR_INDEX" val="13"/>
  <p:tag name="KSO_WM_UNIT_TEXT_FILL_TYPE" val="1"/>
  <p:tag name="KSO_WM_TEMPLATE_ASSEMBLE_XID" val="6065705a4054ed1e2fb814d5"/>
  <p:tag name="KSO_WM_TEMPLATE_ASSEMBLE_GROUPID" val="6065705a4054ed1e2fb814d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83_1*f*1"/>
  <p:tag name="KSO_WM_TEMPLATE_CATEGORY" val="diagram"/>
  <p:tag name="KSO_WM_TEMPLATE_INDEX" val="20217083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0b5e953b8ecf441ca4383feb1f3f00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d13586027a3420c82af94eb6fddc829"/>
  <p:tag name="KSO_WM_UNIT_TEXT_FILL_FORE_SCHEMECOLOR_INDEX_BRIGHTNESS" val="0.25"/>
  <p:tag name="KSO_WM_UNIT_TEXT_FILL_FORE_SCHEMECOLOR_INDEX" val="13"/>
  <p:tag name="KSO_WM_UNIT_TEXT_FILL_TYPE" val="1"/>
  <p:tag name="KSO_WM_TEMPLATE_ASSEMBLE_XID" val="6065705a4054ed1e2fb814d5"/>
  <p:tag name="KSO_WM_TEMPLATE_ASSEMBLE_GROUPID" val="6065705a4054ed1e2fb814d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431_1*ζ_h_i*1_1_1"/>
  <p:tag name="KSO_WM_TEMPLATE_CATEGORY" val="diagram"/>
  <p:tag name="KSO_WM_TEMPLATE_INDEX" val="20215431"/>
  <p:tag name="KSO_WM_UNIT_LAYERLEVEL" val="1_1_1"/>
  <p:tag name="KSO_WM_TAG_VERSION" val="1.0"/>
  <p:tag name="KSO_WM_BEAUTIFY_FLAG" val=""/>
  <p:tag name="KSO_WM_UNIT_PICTURE_TOWARD" val="1"/>
  <p:tag name="KSO_WM_UNIT_PICTURE_DOCKSIDE" val="cb,lm,ct"/>
  <p:tag name="KSO_WM_UNIT_DIAGRAM_MODELTYPE" val="creativePicture"/>
  <p:tag name="KSO_WM_UNIT_USESOURCEFORMAT_APPLY" val="1"/>
  <p:tag name="KSO_WM_UNIT_LINE_FORE_SCHEMECOLOR_INDEX_BRIGHTNESS" val="-0.2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414</Words>
  <Application>Microsoft Macintosh PowerPoint</Application>
  <PresentationFormat>自定义</PresentationFormat>
  <Paragraphs>117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Alibaba PuHuiTi 2.0 75 SemiBold</vt:lpstr>
      <vt:lpstr>Prompt Medium</vt:lpstr>
      <vt:lpstr>Calibri</vt:lpstr>
      <vt:lpstr>Office Theme</vt:lpstr>
      <vt:lpstr>1_Office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394</cp:lastModifiedBy>
  <cp:revision>7</cp:revision>
  <dcterms:created xsi:type="dcterms:W3CDTF">2025-09-04T04:29:48Z</dcterms:created>
  <dcterms:modified xsi:type="dcterms:W3CDTF">2025-09-04T06:01:03Z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34972AFBEC426051A2BDB76853D352FB_42</vt:lpwstr>
  </property>
  <property fmtid="{D5CDD505-2E9C-101B-9397-08002B2CF9AE}" pid="3" name="KSOProductBuildVer">
    <vt:lpwstr>2052-6.7.1.8828</vt:lpwstr>
  </property>
</Properties>
</file>